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72" r:id="rId4"/>
    <p:sldId id="273" r:id="rId5"/>
    <p:sldId id="308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4" r:id="rId14"/>
    <p:sldId id="321" r:id="rId15"/>
    <p:sldId id="32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9AD"/>
    <a:srgbClr val="FFFFCC"/>
    <a:srgbClr val="FFCC00"/>
    <a:srgbClr val="00BC8B"/>
    <a:srgbClr val="FDFAB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3" autoAdjust="0"/>
    <p:restoredTop sz="94101" autoAdjust="0"/>
  </p:normalViewPr>
  <p:slideViewPr>
    <p:cSldViewPr>
      <p:cViewPr>
        <p:scale>
          <a:sx n="60" d="100"/>
          <a:sy n="60" d="100"/>
        </p:scale>
        <p:origin x="-1524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D5908-4F95-40C3-8AEF-5A3239A84643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5A546-0747-4123-8C3D-C73464F64D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8312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41C171-75E9-4135-B09E-404ED317A441}" type="slidenum">
              <a:rPr lang="en-US"/>
              <a:pPr/>
              <a:t>2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86C0F9-0407-4CEF-B9D8-2EE4FFAF1A60}" type="slidenum">
              <a:rPr lang="en-US"/>
              <a:pPr/>
              <a:t>3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Animations on each click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5A546-0747-4123-8C3D-C73464F64D5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67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321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742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9536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4959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7175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8758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0965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034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4788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7456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rgbClr val="FDF9A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3FD06-E1CF-4C43-B66B-163C0EBDB854}" type="datetimeFigureOut">
              <a:rPr lang="en-GB" smtClean="0"/>
              <a:pPr/>
              <a:t>17/11/2012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9548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The%20Harmonic%20Sequence%20Paradox.htm" TargetMode="External"/><Relationship Id="rId5" Type="http://schemas.openxmlformats.org/officeDocument/2006/relationships/oleObject" Target="../embeddings/oleObject1.bin"/><Relationship Id="rId4" Type="http://schemas.openxmlformats.org/officeDocument/2006/relationships/hyperlink" Target="../../../Desktop/Removable%20Disk%20(E)/Maths%20talks/Paradoxes/Paradoxes1.nb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312" t="11786" r="9312" b="11273"/>
          <a:stretch/>
        </p:blipFill>
        <p:spPr bwMode="auto">
          <a:xfrm>
            <a:off x="683568" y="1224611"/>
            <a:ext cx="8064896" cy="3356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8" name="Picture 2" descr="MathsJam Website Header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755576" y="1484784"/>
            <a:ext cx="7863274" cy="280831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4999"/>
            <a:ext cx="7772400" cy="1470025"/>
          </a:xfrm>
        </p:spPr>
        <p:txBody>
          <a:bodyPr>
            <a:noAutofit/>
          </a:bodyPr>
          <a:lstStyle/>
          <a:p>
            <a:r>
              <a:rPr lang="en-GB" sz="5400" dirty="0" smtClean="0">
                <a:latin typeface="Lucida Calligraphy" pitchFamily="66" charset="0"/>
              </a:rPr>
              <a:t>The Ant and the Rubber Band</a:t>
            </a:r>
            <a:endParaRPr lang="en-GB" sz="5400" dirty="0">
              <a:latin typeface="Lucida Calligraphy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David </a:t>
            </a:r>
            <a:r>
              <a:rPr lang="en-GB" dirty="0" smtClean="0"/>
              <a:t>Bedford</a:t>
            </a:r>
          </a:p>
        </p:txBody>
      </p:sp>
      <p:pic>
        <p:nvPicPr>
          <p:cNvPr id="1028" name="Picture 4" descr="C:\Users\Ceri\AppData\Local\Microsoft\Windows\Temporary Internet Files\Content.IE5\LGLMCD2S\MC90034689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96536" y="188640"/>
            <a:ext cx="1454650" cy="6466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584176" y="6093296"/>
            <a:ext cx="1584176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 descr="C:\Users\Ceri\AppData\Local\Microsoft\Windows\Temporary Internet Files\Content.IE5\LGLMCD2S\MC90034689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79912" y="341039"/>
            <a:ext cx="1454650" cy="6466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462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7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7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75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75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4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8523" y="1340768"/>
            <a:ext cx="648072" cy="619213"/>
            <a:chOff x="38523" y="1340768"/>
            <a:chExt cx="648072" cy="619213"/>
          </a:xfrm>
        </p:grpSpPr>
        <p:sp>
          <p:nvSpPr>
            <p:cNvPr id="18" name="TextBox 17"/>
            <p:cNvSpPr txBox="1"/>
            <p:nvPr/>
          </p:nvSpPr>
          <p:spPr>
            <a:xfrm>
              <a:off x="38523" y="1590649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Start</a:t>
              </a:r>
              <a:endParaRPr lang="en-GB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63553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251520" y="16317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1cm</a:t>
            </a:r>
            <a:endParaRPr lang="en-GB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539552" y="1340768"/>
            <a:ext cx="1" cy="27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99592" y="2620029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After 1 second the ant has covered 1/100th of the </a:t>
            </a:r>
            <a:r>
              <a:rPr lang="en-GB" dirty="0" smtClean="0"/>
              <a:t>band.</a:t>
            </a:r>
            <a:endParaRPr lang="en-GB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08920"/>
            <a:ext cx="432048" cy="19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3714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5.55556E-7 4.44444E-6 L 0.03142 4.44444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5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37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251520" y="1340768"/>
            <a:ext cx="648072" cy="660292"/>
            <a:chOff x="251520" y="1340768"/>
            <a:chExt cx="648072" cy="660292"/>
          </a:xfrm>
        </p:grpSpPr>
        <p:sp>
          <p:nvSpPr>
            <p:cNvPr id="53" name="TextBox 52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1cm</a:t>
              </a:r>
              <a:endParaRPr lang="en-GB" dirty="0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11760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94952" y="1340768"/>
            <a:ext cx="648072" cy="660292"/>
            <a:chOff x="251520" y="1340768"/>
            <a:chExt cx="648072" cy="660292"/>
          </a:xfrm>
        </p:grpSpPr>
        <p:sp>
          <p:nvSpPr>
            <p:cNvPr id="21" name="TextBox 20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2cm</a:t>
              </a:r>
              <a:endParaRPr lang="en-GB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306337" y="2620029"/>
            <a:ext cx="8219702" cy="1101201"/>
            <a:chOff x="306337" y="2620029"/>
            <a:chExt cx="8219702" cy="1101201"/>
          </a:xfrm>
        </p:grpSpPr>
        <p:sp>
          <p:nvSpPr>
            <p:cNvPr id="13" name="Rectangle 35"/>
            <p:cNvSpPr>
              <a:spLocks noChangeArrowheads="1"/>
            </p:cNvSpPr>
            <p:nvPr/>
          </p:nvSpPr>
          <p:spPr bwMode="auto">
            <a:xfrm>
              <a:off x="899592" y="3074899"/>
              <a:ext cx="7626447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dirty="0"/>
                <a:t>After the band has been stretched the ant has still covered 1/100th of the </a:t>
              </a:r>
              <a:r>
                <a:rPr lang="en-GB" dirty="0" smtClean="0"/>
                <a:t>band</a:t>
              </a:r>
              <a:endParaRPr lang="en-GB" dirty="0"/>
            </a:p>
            <a:p>
              <a:r>
                <a:rPr lang="en-GB" dirty="0"/>
                <a:t>and covers a further 1/200th in the next second.</a:t>
              </a:r>
              <a:endParaRPr lang="en-US" dirty="0"/>
            </a:p>
          </p:txBody>
        </p:sp>
        <p:pic>
          <p:nvPicPr>
            <p:cNvPr id="16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337" y="319996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899592" y="2620029"/>
              <a:ext cx="662473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/>
                <a:t>After 1 second the ant has covered 1/100th of the distance</a:t>
              </a: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2708920"/>
              <a:ext cx="432048" cy="191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27716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03142 4.44444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9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94952" y="1340768"/>
            <a:ext cx="648072" cy="660292"/>
            <a:chOff x="251520" y="1340768"/>
            <a:chExt cx="648072" cy="660292"/>
          </a:xfrm>
        </p:grpSpPr>
        <p:sp>
          <p:nvSpPr>
            <p:cNvPr id="21" name="TextBox 20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2cm</a:t>
              </a:r>
              <a:endParaRPr lang="en-GB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69936" y="1340768"/>
            <a:ext cx="648072" cy="660292"/>
            <a:chOff x="251520" y="1340768"/>
            <a:chExt cx="648072" cy="660292"/>
          </a:xfrm>
        </p:grpSpPr>
        <p:sp>
          <p:nvSpPr>
            <p:cNvPr id="20" name="TextBox 19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3cm</a:t>
              </a:r>
              <a:endParaRPr lang="en-GB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306337" y="2620029"/>
            <a:ext cx="9057805" cy="1619868"/>
            <a:chOff x="306337" y="2620029"/>
            <a:chExt cx="9057805" cy="1619868"/>
          </a:xfrm>
        </p:grpSpPr>
        <p:grpSp>
          <p:nvGrpSpPr>
            <p:cNvPr id="24" name="Group 23"/>
            <p:cNvGrpSpPr/>
            <p:nvPr/>
          </p:nvGrpSpPr>
          <p:grpSpPr>
            <a:xfrm>
              <a:off x="306337" y="2620029"/>
              <a:ext cx="9057805" cy="1096220"/>
              <a:chOff x="306337" y="2620029"/>
              <a:chExt cx="9057805" cy="1096220"/>
            </a:xfrm>
          </p:grpSpPr>
          <p:sp>
            <p:nvSpPr>
              <p:cNvPr id="25" name="Rectangle 35"/>
              <p:cNvSpPr>
                <a:spLocks noChangeArrowheads="1"/>
              </p:cNvSpPr>
              <p:nvPr/>
            </p:nvSpPr>
            <p:spPr bwMode="auto">
              <a:xfrm>
                <a:off x="899592" y="3074899"/>
                <a:ext cx="8464550" cy="641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After the band has been stretched the ant has still covered 1/100th of the distance</a:t>
                </a:r>
              </a:p>
              <a:p>
                <a:r>
                  <a:rPr lang="en-GB" dirty="0"/>
                  <a:t>and covers a further 1/200th in the next second.</a:t>
                </a:r>
                <a:endParaRPr lang="en-US" dirty="0"/>
              </a:p>
            </p:txBody>
          </p:sp>
          <p:pic>
            <p:nvPicPr>
              <p:cNvPr id="26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6337" y="3199965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7" name="Rectangle 26"/>
              <p:cNvSpPr/>
              <p:nvPr/>
            </p:nvSpPr>
            <p:spPr>
              <a:xfrm>
                <a:off x="899592" y="2620029"/>
                <a:ext cx="662473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After 1 second the ant has covered 1/100th of the distance</a:t>
                </a:r>
              </a:p>
            </p:txBody>
          </p:sp>
          <p:pic>
            <p:nvPicPr>
              <p:cNvPr id="28" name="Picture 2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3528" y="2708920"/>
                <a:ext cx="432048" cy="1915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29" name="Group 28"/>
            <p:cNvGrpSpPr/>
            <p:nvPr/>
          </p:nvGrpSpPr>
          <p:grpSpPr>
            <a:xfrm>
              <a:off x="323528" y="3870565"/>
              <a:ext cx="7530147" cy="369332"/>
              <a:chOff x="71438" y="4011505"/>
              <a:chExt cx="7530147" cy="369332"/>
            </a:xfrm>
          </p:grpSpPr>
          <p:sp>
            <p:nvSpPr>
              <p:cNvPr id="30" name="Rectangle 36"/>
              <p:cNvSpPr>
                <a:spLocks noChangeArrowheads="1"/>
              </p:cNvSpPr>
              <p:nvPr/>
            </p:nvSpPr>
            <p:spPr bwMode="auto">
              <a:xfrm>
                <a:off x="647502" y="4011505"/>
                <a:ext cx="695408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/>
                  <a:t>So after 2 seconds the ant has covered 1/100+1/200=3/200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31" name="Picture 4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" y="4169682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="" xmlns:p14="http://schemas.microsoft.com/office/powerpoint/2010/main" val="18166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03142 4.44444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01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7"/>
          <p:cNvGrpSpPr/>
          <p:nvPr/>
        </p:nvGrpSpPr>
        <p:grpSpPr>
          <a:xfrm>
            <a:off x="769936" y="1340768"/>
            <a:ext cx="648072" cy="660292"/>
            <a:chOff x="251520" y="1340768"/>
            <a:chExt cx="648072" cy="660292"/>
          </a:xfrm>
        </p:grpSpPr>
        <p:sp>
          <p:nvSpPr>
            <p:cNvPr id="20" name="TextBox 19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3cm</a:t>
              </a:r>
              <a:endParaRPr lang="en-GB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/>
          <p:cNvCxnSpPr/>
          <p:nvPr/>
        </p:nvCxnSpPr>
        <p:spPr>
          <a:xfrm>
            <a:off x="442798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107218" y="1631728"/>
            <a:ext cx="91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4.5cm</a:t>
            </a:r>
            <a:endParaRPr lang="en-GB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1475656" y="1341026"/>
            <a:ext cx="1" cy="27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57968" y="1340768"/>
            <a:ext cx="417689" cy="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8"/>
          <p:cNvGrpSpPr/>
          <p:nvPr/>
        </p:nvGrpSpPr>
        <p:grpSpPr>
          <a:xfrm>
            <a:off x="306337" y="2620029"/>
            <a:ext cx="8219702" cy="1619868"/>
            <a:chOff x="306337" y="2620029"/>
            <a:chExt cx="8219702" cy="1619868"/>
          </a:xfrm>
        </p:grpSpPr>
        <p:grpSp>
          <p:nvGrpSpPr>
            <p:cNvPr id="4" name="Group 20"/>
            <p:cNvGrpSpPr/>
            <p:nvPr/>
          </p:nvGrpSpPr>
          <p:grpSpPr>
            <a:xfrm>
              <a:off x="306337" y="2620029"/>
              <a:ext cx="8219702" cy="1101201"/>
              <a:chOff x="306337" y="2620029"/>
              <a:chExt cx="8219702" cy="1101201"/>
            </a:xfrm>
          </p:grpSpPr>
          <p:sp>
            <p:nvSpPr>
              <p:cNvPr id="30" name="Rectangle 35"/>
              <p:cNvSpPr>
                <a:spLocks noChangeArrowheads="1"/>
              </p:cNvSpPr>
              <p:nvPr/>
            </p:nvSpPr>
            <p:spPr bwMode="auto">
              <a:xfrm>
                <a:off x="899592" y="3074899"/>
                <a:ext cx="7626447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After the band has been stretched the ant has still covered 1/100th of the </a:t>
                </a:r>
                <a:r>
                  <a:rPr lang="en-GB" dirty="0" smtClean="0"/>
                  <a:t>band</a:t>
                </a:r>
                <a:endParaRPr lang="en-GB" dirty="0"/>
              </a:p>
              <a:p>
                <a:r>
                  <a:rPr lang="en-GB" dirty="0"/>
                  <a:t>and covers a further 1/200th in the next second.</a:t>
                </a:r>
                <a:endParaRPr lang="en-US" dirty="0"/>
              </a:p>
            </p:txBody>
          </p:sp>
          <p:pic>
            <p:nvPicPr>
              <p:cNvPr id="31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6337" y="3199965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2" name="Rectangle 31"/>
              <p:cNvSpPr/>
              <p:nvPr/>
            </p:nvSpPr>
            <p:spPr>
              <a:xfrm>
                <a:off x="899592" y="2620029"/>
                <a:ext cx="662473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After 1 second the ant has covered 1/100th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33" name="Picture 2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3528" y="2708920"/>
                <a:ext cx="432048" cy="1915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5" name="Group 21"/>
            <p:cNvGrpSpPr/>
            <p:nvPr/>
          </p:nvGrpSpPr>
          <p:grpSpPr>
            <a:xfrm>
              <a:off x="323528" y="3870565"/>
              <a:ext cx="7530147" cy="369332"/>
              <a:chOff x="71438" y="4011505"/>
              <a:chExt cx="7530147" cy="369332"/>
            </a:xfrm>
          </p:grpSpPr>
          <p:sp>
            <p:nvSpPr>
              <p:cNvPr id="26" name="Rectangle 36"/>
              <p:cNvSpPr>
                <a:spLocks noChangeArrowheads="1"/>
              </p:cNvSpPr>
              <p:nvPr/>
            </p:nvSpPr>
            <p:spPr bwMode="auto">
              <a:xfrm>
                <a:off x="647502" y="4011505"/>
                <a:ext cx="695408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/>
                  <a:t>So after 2 seconds the ant has covered 1/100+1/200=3/200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27" name="Picture 4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" y="4169682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6" name="Group 36"/>
          <p:cNvGrpSpPr/>
          <p:nvPr/>
        </p:nvGrpSpPr>
        <p:grpSpPr>
          <a:xfrm>
            <a:off x="260591" y="4425950"/>
            <a:ext cx="8937135" cy="369332"/>
            <a:chOff x="65088" y="4614863"/>
            <a:chExt cx="8937135" cy="369332"/>
          </a:xfrm>
        </p:grpSpPr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686898" y="4614863"/>
              <a:ext cx="83153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 smtClean="0"/>
                <a:t>The band is then stretched but it has still  covered 1/100+1/200 of the band.</a:t>
              </a:r>
              <a:endParaRPr lang="en-GB" dirty="0"/>
            </a:p>
          </p:txBody>
        </p:sp>
        <p:pic>
          <p:nvPicPr>
            <p:cNvPr id="40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88" y="474662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77247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04445 -0.0013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49" y="671357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55976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1107218" y="1341026"/>
            <a:ext cx="913360" cy="660034"/>
            <a:chOff x="1107218" y="1341026"/>
            <a:chExt cx="913360" cy="660034"/>
          </a:xfrm>
        </p:grpSpPr>
        <p:sp>
          <p:nvSpPr>
            <p:cNvPr id="25" name="TextBox 24"/>
            <p:cNvSpPr txBox="1"/>
            <p:nvPr/>
          </p:nvSpPr>
          <p:spPr>
            <a:xfrm>
              <a:off x="1107218" y="1631728"/>
              <a:ext cx="913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4.5cm</a:t>
              </a:r>
              <a:endParaRPr lang="en-GB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475656" y="1341026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>
            <a:off x="1057968" y="1340768"/>
            <a:ext cx="417689" cy="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694" y="1322604"/>
            <a:ext cx="427037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548275" y="1340768"/>
            <a:ext cx="913360" cy="660034"/>
            <a:chOff x="1107218" y="1341026"/>
            <a:chExt cx="913360" cy="660034"/>
          </a:xfrm>
        </p:grpSpPr>
        <p:sp>
          <p:nvSpPr>
            <p:cNvPr id="22" name="TextBox 21"/>
            <p:cNvSpPr txBox="1"/>
            <p:nvPr/>
          </p:nvSpPr>
          <p:spPr>
            <a:xfrm>
              <a:off x="1107218" y="1631728"/>
              <a:ext cx="913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5.5cm</a:t>
              </a:r>
              <a:endParaRPr lang="en-GB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475656" y="1341026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06337" y="2620029"/>
            <a:ext cx="8219702" cy="1619868"/>
            <a:chOff x="306337" y="2620029"/>
            <a:chExt cx="8219702" cy="1619868"/>
          </a:xfrm>
        </p:grpSpPr>
        <p:grpSp>
          <p:nvGrpSpPr>
            <p:cNvPr id="33" name="Group 32"/>
            <p:cNvGrpSpPr/>
            <p:nvPr/>
          </p:nvGrpSpPr>
          <p:grpSpPr>
            <a:xfrm>
              <a:off x="306337" y="2620029"/>
              <a:ext cx="8219702" cy="1101201"/>
              <a:chOff x="306337" y="2620029"/>
              <a:chExt cx="8219702" cy="1101201"/>
            </a:xfrm>
          </p:grpSpPr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>
                <a:off x="899592" y="3074899"/>
                <a:ext cx="7626447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After the band has been stretched the ant has still covered 1/100th of the </a:t>
                </a:r>
                <a:r>
                  <a:rPr lang="en-GB" dirty="0" smtClean="0"/>
                  <a:t>band</a:t>
                </a:r>
                <a:endParaRPr lang="en-GB" dirty="0"/>
              </a:p>
              <a:p>
                <a:r>
                  <a:rPr lang="en-GB" dirty="0"/>
                  <a:t>and covers a further 1/200th in the next second.</a:t>
                </a:r>
                <a:endParaRPr lang="en-US" dirty="0"/>
              </a:p>
            </p:txBody>
          </p:sp>
          <p:pic>
            <p:nvPicPr>
              <p:cNvPr id="38" name="Picture 3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6337" y="3199965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0" name="Rectangle 39"/>
              <p:cNvSpPr/>
              <p:nvPr/>
            </p:nvSpPr>
            <p:spPr>
              <a:xfrm>
                <a:off x="899592" y="2620029"/>
                <a:ext cx="662473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After 1 second the ant has covered 1/100th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41" name="Picture 2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3528" y="2708920"/>
                <a:ext cx="432048" cy="1915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34" name="Group 33"/>
            <p:cNvGrpSpPr/>
            <p:nvPr/>
          </p:nvGrpSpPr>
          <p:grpSpPr>
            <a:xfrm>
              <a:off x="323528" y="3870565"/>
              <a:ext cx="7530147" cy="369332"/>
              <a:chOff x="71438" y="4011505"/>
              <a:chExt cx="7530147" cy="369332"/>
            </a:xfrm>
          </p:grpSpPr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647502" y="4011505"/>
                <a:ext cx="695408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/>
                  <a:t>So after 2 seconds the ant has covered 1/100+1/200=3/200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36" name="Picture 4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" y="4169682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0" name="Group 29"/>
          <p:cNvGrpSpPr/>
          <p:nvPr/>
        </p:nvGrpSpPr>
        <p:grpSpPr>
          <a:xfrm>
            <a:off x="260591" y="4425950"/>
            <a:ext cx="8937135" cy="369332"/>
            <a:chOff x="65088" y="4614863"/>
            <a:chExt cx="8937135" cy="369332"/>
          </a:xfrm>
        </p:grpSpPr>
        <p:sp>
          <p:nvSpPr>
            <p:cNvPr id="31" name="Rectangle 38"/>
            <p:cNvSpPr>
              <a:spLocks noChangeArrowheads="1"/>
            </p:cNvSpPr>
            <p:nvPr/>
          </p:nvSpPr>
          <p:spPr bwMode="auto">
            <a:xfrm>
              <a:off x="686898" y="4614863"/>
              <a:ext cx="83153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 smtClean="0"/>
                <a:t>The band is then stretched but it has still  covered 1/100+1/200 of the band.</a:t>
              </a:r>
              <a:endParaRPr lang="en-GB" dirty="0"/>
            </a:p>
          </p:txBody>
        </p:sp>
        <p:pic>
          <p:nvPicPr>
            <p:cNvPr id="3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88" y="474662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4" name="Group 36"/>
          <p:cNvGrpSpPr/>
          <p:nvPr/>
        </p:nvGrpSpPr>
        <p:grpSpPr>
          <a:xfrm>
            <a:off x="315385" y="4931876"/>
            <a:ext cx="8937135" cy="369332"/>
            <a:chOff x="65088" y="4614863"/>
            <a:chExt cx="8937135" cy="369332"/>
          </a:xfrm>
        </p:grpSpPr>
        <p:sp>
          <p:nvSpPr>
            <p:cNvPr id="45" name="Rectangle 38"/>
            <p:cNvSpPr>
              <a:spLocks noChangeArrowheads="1"/>
            </p:cNvSpPr>
            <p:nvPr/>
          </p:nvSpPr>
          <p:spPr bwMode="auto">
            <a:xfrm>
              <a:off x="686898" y="4614863"/>
              <a:ext cx="83153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 smtClean="0"/>
                <a:t>After 3 seconds the ant has covered 1/100+1/200+1/300 0f the band.</a:t>
              </a:r>
              <a:endParaRPr lang="en-GB" dirty="0"/>
            </a:p>
          </p:txBody>
        </p:sp>
        <p:pic>
          <p:nvPicPr>
            <p:cNvPr id="46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88" y="474662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34990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04445 -0.0013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731" y="655591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55976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57968" y="1340768"/>
            <a:ext cx="417689" cy="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694" y="1322604"/>
            <a:ext cx="427037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0"/>
          <p:cNvGrpSpPr/>
          <p:nvPr/>
        </p:nvGrpSpPr>
        <p:grpSpPr>
          <a:xfrm>
            <a:off x="1548275" y="1340768"/>
            <a:ext cx="913360" cy="660034"/>
            <a:chOff x="1107218" y="1341026"/>
            <a:chExt cx="913360" cy="660034"/>
          </a:xfrm>
        </p:grpSpPr>
        <p:sp>
          <p:nvSpPr>
            <p:cNvPr id="22" name="TextBox 21"/>
            <p:cNvSpPr txBox="1"/>
            <p:nvPr/>
          </p:nvSpPr>
          <p:spPr>
            <a:xfrm>
              <a:off x="1107218" y="1631728"/>
              <a:ext cx="913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5.5cm</a:t>
              </a:r>
              <a:endParaRPr lang="en-GB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475656" y="1341026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6"/>
          <p:cNvGrpSpPr/>
          <p:nvPr/>
        </p:nvGrpSpPr>
        <p:grpSpPr>
          <a:xfrm>
            <a:off x="306337" y="2620029"/>
            <a:ext cx="8219702" cy="1619868"/>
            <a:chOff x="306337" y="2620029"/>
            <a:chExt cx="8219702" cy="1619868"/>
          </a:xfrm>
        </p:grpSpPr>
        <p:grpSp>
          <p:nvGrpSpPr>
            <p:cNvPr id="5" name="Group 32"/>
            <p:cNvGrpSpPr/>
            <p:nvPr/>
          </p:nvGrpSpPr>
          <p:grpSpPr>
            <a:xfrm>
              <a:off x="306337" y="2620029"/>
              <a:ext cx="8219702" cy="1101201"/>
              <a:chOff x="306337" y="2620029"/>
              <a:chExt cx="8219702" cy="1101201"/>
            </a:xfrm>
          </p:grpSpPr>
          <p:sp>
            <p:nvSpPr>
              <p:cNvPr id="37" name="Rectangle 35"/>
              <p:cNvSpPr>
                <a:spLocks noChangeArrowheads="1"/>
              </p:cNvSpPr>
              <p:nvPr/>
            </p:nvSpPr>
            <p:spPr bwMode="auto">
              <a:xfrm>
                <a:off x="899592" y="3074899"/>
                <a:ext cx="7626447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dirty="0"/>
                  <a:t>After the band has been stretched the ant has still covered 1/100th of the </a:t>
                </a:r>
                <a:r>
                  <a:rPr lang="en-GB" dirty="0" smtClean="0"/>
                  <a:t>band</a:t>
                </a:r>
                <a:endParaRPr lang="en-GB" dirty="0"/>
              </a:p>
              <a:p>
                <a:r>
                  <a:rPr lang="en-GB" dirty="0"/>
                  <a:t>and covers a further 1/200th in the next second.</a:t>
                </a:r>
                <a:endParaRPr lang="en-US" dirty="0"/>
              </a:p>
            </p:txBody>
          </p:sp>
          <p:pic>
            <p:nvPicPr>
              <p:cNvPr id="38" name="Picture 3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6337" y="3199965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0" name="Rectangle 39"/>
              <p:cNvSpPr/>
              <p:nvPr/>
            </p:nvSpPr>
            <p:spPr>
              <a:xfrm>
                <a:off x="899592" y="2620029"/>
                <a:ext cx="662473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After 1 second the ant has covered 1/100th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41" name="Picture 2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3528" y="2708920"/>
                <a:ext cx="432048" cy="1915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6" name="Group 33"/>
            <p:cNvGrpSpPr/>
            <p:nvPr/>
          </p:nvGrpSpPr>
          <p:grpSpPr>
            <a:xfrm>
              <a:off x="323528" y="3870565"/>
              <a:ext cx="7530147" cy="369332"/>
              <a:chOff x="71438" y="4011505"/>
              <a:chExt cx="7530147" cy="369332"/>
            </a:xfrm>
          </p:grpSpPr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647502" y="4011505"/>
                <a:ext cx="695408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/>
                  <a:t>So after 2 seconds the ant has covered 1/100+1/200=3/200 of the </a:t>
                </a:r>
                <a:r>
                  <a:rPr lang="en-GB" dirty="0" smtClean="0"/>
                  <a:t>band.</a:t>
                </a:r>
                <a:endParaRPr lang="en-GB" dirty="0"/>
              </a:p>
            </p:txBody>
          </p:sp>
          <p:pic>
            <p:nvPicPr>
              <p:cNvPr id="36" name="Picture 4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38" y="4169682"/>
                <a:ext cx="433387" cy="1889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7" name="Group 29"/>
          <p:cNvGrpSpPr/>
          <p:nvPr/>
        </p:nvGrpSpPr>
        <p:grpSpPr>
          <a:xfrm>
            <a:off x="260591" y="4425950"/>
            <a:ext cx="8937135" cy="369332"/>
            <a:chOff x="65088" y="4614863"/>
            <a:chExt cx="8937135" cy="369332"/>
          </a:xfrm>
        </p:grpSpPr>
        <p:sp>
          <p:nvSpPr>
            <p:cNvPr id="31" name="Rectangle 38"/>
            <p:cNvSpPr>
              <a:spLocks noChangeArrowheads="1"/>
            </p:cNvSpPr>
            <p:nvPr/>
          </p:nvSpPr>
          <p:spPr bwMode="auto">
            <a:xfrm>
              <a:off x="686898" y="4614863"/>
              <a:ext cx="83153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 smtClean="0"/>
                <a:t>The band is then stretched but it has still  covered 1/100+1/200 of the band.</a:t>
              </a:r>
              <a:endParaRPr lang="en-GB" dirty="0"/>
            </a:p>
          </p:txBody>
        </p:sp>
        <p:pic>
          <p:nvPicPr>
            <p:cNvPr id="32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88" y="474662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8" name="Group 36"/>
          <p:cNvGrpSpPr/>
          <p:nvPr/>
        </p:nvGrpSpPr>
        <p:grpSpPr>
          <a:xfrm>
            <a:off x="315385" y="4931876"/>
            <a:ext cx="8937135" cy="369332"/>
            <a:chOff x="65088" y="4614863"/>
            <a:chExt cx="8937135" cy="369332"/>
          </a:xfrm>
        </p:grpSpPr>
        <p:sp>
          <p:nvSpPr>
            <p:cNvPr id="45" name="Rectangle 38"/>
            <p:cNvSpPr>
              <a:spLocks noChangeArrowheads="1"/>
            </p:cNvSpPr>
            <p:nvPr/>
          </p:nvSpPr>
          <p:spPr bwMode="auto">
            <a:xfrm>
              <a:off x="686898" y="4614863"/>
              <a:ext cx="83153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 smtClean="0"/>
                <a:t>After 3 seconds the ant has covered 1/100+1/200+1/300 0f the band.</a:t>
              </a:r>
              <a:endParaRPr lang="en-GB" dirty="0"/>
            </a:p>
          </p:txBody>
        </p:sp>
        <p:pic>
          <p:nvPicPr>
            <p:cNvPr id="46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88" y="474662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3" name="Group 29"/>
          <p:cNvGrpSpPr/>
          <p:nvPr/>
        </p:nvGrpSpPr>
        <p:grpSpPr>
          <a:xfrm>
            <a:off x="315385" y="5429094"/>
            <a:ext cx="8937135" cy="641350"/>
            <a:chOff x="65088" y="4614863"/>
            <a:chExt cx="8937135" cy="641350"/>
          </a:xfrm>
        </p:grpSpPr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686898" y="4614863"/>
              <a:ext cx="8315325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dirty="0"/>
                <a:t>In the nth second the ant crawls 1/100n of the distance, and has covered</a:t>
              </a:r>
            </a:p>
            <a:p>
              <a:r>
                <a:rPr lang="en-GB" dirty="0" smtClean="0"/>
                <a:t>(1+1/2+1/3+…+1/n)/100 as a proportion of the band..</a:t>
              </a:r>
              <a:endParaRPr lang="en-GB" dirty="0"/>
            </a:p>
          </p:txBody>
        </p:sp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88" y="4746625"/>
              <a:ext cx="433387" cy="188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0" name="Rectangle 40"/>
          <p:cNvSpPr>
            <a:spLocks noChangeArrowheads="1"/>
          </p:cNvSpPr>
          <p:nvPr/>
        </p:nvSpPr>
        <p:spPr bwMode="auto">
          <a:xfrm>
            <a:off x="971600" y="6205414"/>
            <a:ext cx="5226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The ant will reach the end (but it will take a while)!</a:t>
            </a:r>
          </a:p>
        </p:txBody>
      </p:sp>
      <p:pic>
        <p:nvPicPr>
          <p:cNvPr id="51" name="Picture 4" descr="animated gifs Ants 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920" y="5589240"/>
            <a:ext cx="1562100" cy="1143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35" y="6336431"/>
            <a:ext cx="433387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4990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Harmonic Series</a:t>
            </a:r>
            <a:endParaRPr lang="en-US" smtClean="0"/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0" y="3303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6">
            <a:hlinkClick r:id="rId4" action="ppaction://hlinkfile"/>
          </p:cNvPr>
          <p:cNvGraphicFramePr>
            <a:graphicFrameLocks noChangeAspect="1"/>
          </p:cNvGraphicFramePr>
          <p:nvPr/>
        </p:nvGraphicFramePr>
        <p:xfrm>
          <a:off x="900113" y="1773238"/>
          <a:ext cx="7524750" cy="896937"/>
        </p:xfrm>
        <a:graphic>
          <a:graphicData uri="http://schemas.openxmlformats.org/presentationml/2006/ole">
            <p:oleObj spid="_x0000_s3103" name="FXE300" r:id="rId5" imgW="2100240" imgH="252720" progId="">
              <p:embed/>
            </p:oleObj>
          </a:graphicData>
        </a:graphic>
      </p:graphicFrame>
      <p:pic>
        <p:nvPicPr>
          <p:cNvPr id="4101" name="Picture 9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68538" y="2698750"/>
            <a:ext cx="4379912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68313" y="549275"/>
          <a:ext cx="8208962" cy="3213100"/>
        </p:xfrm>
        <a:graphic>
          <a:graphicData uri="http://schemas.openxmlformats.org/presentationml/2006/ole">
            <p:oleObj spid="_x0000_s4155" name="FXE300" r:id="rId4" imgW="2235240" imgH="875160" progId="">
              <p:embed/>
            </p:oleObj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4925" y="322263"/>
            <a:ext cx="7993063" cy="3527425"/>
            <a:chOff x="22" y="203"/>
            <a:chExt cx="5035" cy="2222"/>
          </a:xfrm>
        </p:grpSpPr>
        <p:sp>
          <p:nvSpPr>
            <p:cNvPr id="5126" name="Text Box 8"/>
            <p:cNvSpPr txBox="1">
              <a:spLocks noChangeArrowheads="1"/>
            </p:cNvSpPr>
            <p:nvPr/>
          </p:nvSpPr>
          <p:spPr bwMode="auto">
            <a:xfrm>
              <a:off x="1156" y="204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(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27" name="Text Box 9"/>
            <p:cNvSpPr txBox="1">
              <a:spLocks noChangeArrowheads="1"/>
            </p:cNvSpPr>
            <p:nvPr/>
          </p:nvSpPr>
          <p:spPr bwMode="auto">
            <a:xfrm>
              <a:off x="1882" y="203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)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28" name="Text Box 10"/>
            <p:cNvSpPr txBox="1">
              <a:spLocks noChangeArrowheads="1"/>
            </p:cNvSpPr>
            <p:nvPr/>
          </p:nvSpPr>
          <p:spPr bwMode="auto">
            <a:xfrm>
              <a:off x="2154" y="203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(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29" name="Text Box 11"/>
            <p:cNvSpPr txBox="1">
              <a:spLocks noChangeArrowheads="1"/>
            </p:cNvSpPr>
            <p:nvPr/>
          </p:nvSpPr>
          <p:spPr bwMode="auto">
            <a:xfrm>
              <a:off x="3878" y="203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)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30" name="Text Box 12"/>
            <p:cNvSpPr txBox="1">
              <a:spLocks noChangeArrowheads="1"/>
            </p:cNvSpPr>
            <p:nvPr/>
          </p:nvSpPr>
          <p:spPr bwMode="auto">
            <a:xfrm>
              <a:off x="22" y="1599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(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31" name="Text Box 13"/>
            <p:cNvSpPr txBox="1">
              <a:spLocks noChangeArrowheads="1"/>
            </p:cNvSpPr>
            <p:nvPr/>
          </p:nvSpPr>
          <p:spPr bwMode="auto">
            <a:xfrm>
              <a:off x="4694" y="1599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)</a:t>
              </a:r>
              <a:endParaRPr lang="en-US" sz="8000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-174625" y="4508500"/>
          <a:ext cx="8343900" cy="1536700"/>
        </p:xfrm>
        <a:graphic>
          <a:graphicData uri="http://schemas.openxmlformats.org/presentationml/2006/ole">
            <p:oleObj spid="_x0000_s4156" name="FXE300" r:id="rId5" imgW="1398240" imgH="252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The (persistent) ant and the (very stretchy) rubber band</a:t>
            </a:r>
          </a:p>
        </p:txBody>
      </p:sp>
      <p:sp>
        <p:nvSpPr>
          <p:cNvPr id="12292" name="Text Box 7"/>
          <p:cNvSpPr txBox="1">
            <a:spLocks noChangeArrowheads="1"/>
          </p:cNvSpPr>
          <p:nvPr/>
        </p:nvSpPr>
        <p:spPr bwMode="auto">
          <a:xfrm>
            <a:off x="637852" y="1844824"/>
            <a:ext cx="7885221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 i="1" dirty="0"/>
              <a:t>An ant starts at one end of a metre-long rubber band and crawls at 1cm per second towards the other end. At the end of each second the ant’s nemesis stretches the band by one metre. </a:t>
            </a:r>
            <a:endParaRPr lang="en-GB" sz="3200" i="1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536" y="6021288"/>
            <a:ext cx="14573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1" y="3750319"/>
            <a:ext cx="628650" cy="139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514" name="Picture 2" descr="http://mathproblems.info/art/206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224" y="4184103"/>
            <a:ext cx="2160240" cy="216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37852" y="4581128"/>
            <a:ext cx="78852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Does the ant ever reach the </a:t>
            </a:r>
            <a:r>
              <a:rPr lang="en-GB" sz="3200" dirty="0" smtClean="0"/>
              <a:t>end?</a:t>
            </a:r>
            <a:endParaRPr lang="en-GB" sz="3200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4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8523" y="1340768"/>
            <a:ext cx="648072" cy="619213"/>
            <a:chOff x="38523" y="1340768"/>
            <a:chExt cx="648072" cy="619213"/>
          </a:xfrm>
        </p:grpSpPr>
        <p:sp>
          <p:nvSpPr>
            <p:cNvPr id="18" name="TextBox 17"/>
            <p:cNvSpPr txBox="1"/>
            <p:nvPr/>
          </p:nvSpPr>
          <p:spPr>
            <a:xfrm>
              <a:off x="38523" y="1590649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Start</a:t>
              </a:r>
              <a:endParaRPr lang="en-GB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63553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251520" y="16317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1cm</a:t>
            </a:r>
            <a:endParaRPr lang="en-GB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539552" y="1340768"/>
            <a:ext cx="1" cy="27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75424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5.55556E-7 4.44444E-6 L 0.03142 4.44444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5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37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251520" y="1340768"/>
            <a:ext cx="648072" cy="660292"/>
            <a:chOff x="251520" y="1340768"/>
            <a:chExt cx="648072" cy="660292"/>
          </a:xfrm>
        </p:grpSpPr>
        <p:sp>
          <p:nvSpPr>
            <p:cNvPr id="53" name="TextBox 52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1cm</a:t>
              </a:r>
              <a:endParaRPr lang="en-GB" dirty="0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94952" y="1340768"/>
            <a:ext cx="648072" cy="660292"/>
            <a:chOff x="251520" y="1340768"/>
            <a:chExt cx="648072" cy="660292"/>
          </a:xfrm>
        </p:grpSpPr>
        <p:sp>
          <p:nvSpPr>
            <p:cNvPr id="21" name="TextBox 20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2cm</a:t>
              </a:r>
              <a:endParaRPr lang="en-GB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89198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03142 4.44444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9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94952" y="1340768"/>
            <a:ext cx="648072" cy="660292"/>
            <a:chOff x="251520" y="1340768"/>
            <a:chExt cx="648072" cy="660292"/>
          </a:xfrm>
        </p:grpSpPr>
        <p:sp>
          <p:nvSpPr>
            <p:cNvPr id="21" name="TextBox 20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2cm</a:t>
              </a:r>
              <a:endParaRPr lang="en-GB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69936" y="1340768"/>
            <a:ext cx="648072" cy="660292"/>
            <a:chOff x="251520" y="1340768"/>
            <a:chExt cx="648072" cy="660292"/>
          </a:xfrm>
        </p:grpSpPr>
        <p:sp>
          <p:nvSpPr>
            <p:cNvPr id="20" name="TextBox 19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3cm</a:t>
              </a:r>
              <a:endParaRPr lang="en-GB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95314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03142 4.44444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01" y="692696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69936" y="1340768"/>
            <a:ext cx="648072" cy="660292"/>
            <a:chOff x="251520" y="1340768"/>
            <a:chExt cx="648072" cy="660292"/>
          </a:xfrm>
        </p:grpSpPr>
        <p:sp>
          <p:nvSpPr>
            <p:cNvPr id="20" name="TextBox 19"/>
            <p:cNvSpPr txBox="1"/>
            <p:nvPr/>
          </p:nvSpPr>
          <p:spPr>
            <a:xfrm>
              <a:off x="251520" y="1631728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3cm</a:t>
              </a:r>
              <a:endParaRPr lang="en-GB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39552" y="1340768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/>
          <p:cNvCxnSpPr/>
          <p:nvPr/>
        </p:nvCxnSpPr>
        <p:spPr>
          <a:xfrm>
            <a:off x="442798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107218" y="1631728"/>
            <a:ext cx="913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4.5cm</a:t>
            </a:r>
            <a:endParaRPr lang="en-GB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1475656" y="1341026"/>
            <a:ext cx="1" cy="27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57968" y="1340768"/>
            <a:ext cx="417689" cy="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8494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04445 -0.0013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3" descr="C:\Users\Ceri\AppData\Local\Microsoft\Windows\Temporary Internet Files\Content.IE5\4H7YKOGU\MC9002152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49" y="671357"/>
            <a:ext cx="377231" cy="597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Connector 38"/>
          <p:cNvCxnSpPr/>
          <p:nvPr/>
        </p:nvCxnSpPr>
        <p:spPr>
          <a:xfrm>
            <a:off x="259904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4952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39752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69936" y="1340768"/>
            <a:ext cx="2880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55976" y="1340768"/>
            <a:ext cx="215185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>
            <a:off x="1107218" y="1341026"/>
            <a:ext cx="913360" cy="660034"/>
            <a:chOff x="1107218" y="1341026"/>
            <a:chExt cx="913360" cy="660034"/>
          </a:xfrm>
        </p:grpSpPr>
        <p:sp>
          <p:nvSpPr>
            <p:cNvPr id="25" name="TextBox 24"/>
            <p:cNvSpPr txBox="1"/>
            <p:nvPr/>
          </p:nvSpPr>
          <p:spPr>
            <a:xfrm>
              <a:off x="1107218" y="1631728"/>
              <a:ext cx="913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4.5cm</a:t>
              </a:r>
              <a:endParaRPr lang="en-GB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475656" y="1341026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>
            <a:off x="1057968" y="1340768"/>
            <a:ext cx="417689" cy="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694" y="1322604"/>
            <a:ext cx="427037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/>
          <p:cNvGrpSpPr/>
          <p:nvPr/>
        </p:nvGrpSpPr>
        <p:grpSpPr>
          <a:xfrm>
            <a:off x="1548275" y="1340768"/>
            <a:ext cx="913360" cy="660034"/>
            <a:chOff x="1107218" y="1341026"/>
            <a:chExt cx="913360" cy="660034"/>
          </a:xfrm>
        </p:grpSpPr>
        <p:sp>
          <p:nvSpPr>
            <p:cNvPr id="22" name="TextBox 21"/>
            <p:cNvSpPr txBox="1"/>
            <p:nvPr/>
          </p:nvSpPr>
          <p:spPr>
            <a:xfrm>
              <a:off x="1107218" y="1631728"/>
              <a:ext cx="913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5.5cm</a:t>
              </a:r>
              <a:endParaRPr lang="en-GB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475656" y="1341026"/>
              <a:ext cx="1" cy="27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425087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04445 -0.0013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512</Words>
  <Application>Microsoft Office PowerPoint</Application>
  <PresentationFormat>On-screen Show (4:3)</PresentationFormat>
  <Paragraphs>86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FXE300</vt:lpstr>
      <vt:lpstr>The Ant and the Rubber Band</vt:lpstr>
      <vt:lpstr>The Harmonic Series</vt:lpstr>
      <vt:lpstr>Slide 3</vt:lpstr>
      <vt:lpstr>The (persistent) ant and the (very stretchy) rubber band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Tales of Ants, Bricks and Infinity</dc:title>
  <dc:creator>Ceri</dc:creator>
  <cp:lastModifiedBy>David</cp:lastModifiedBy>
  <cp:revision>88</cp:revision>
  <dcterms:created xsi:type="dcterms:W3CDTF">2012-10-31T09:07:24Z</dcterms:created>
  <dcterms:modified xsi:type="dcterms:W3CDTF">2012-11-17T10:11:47Z</dcterms:modified>
</cp:coreProperties>
</file>