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58" r:id="rId2"/>
    <p:sldId id="261" r:id="rId3"/>
    <p:sldId id="257" r:id="rId4"/>
    <p:sldId id="262" r:id="rId5"/>
    <p:sldId id="264" r:id="rId6"/>
    <p:sldId id="263" r:id="rId7"/>
    <p:sldId id="260" r:id="rId8"/>
    <p:sldId id="259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4" d="100"/>
          <a:sy n="84" d="100"/>
        </p:scale>
        <p:origin x="-1068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Thom\Desktop\Book1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GB"/>
  <c:chart>
    <c:plotArea>
      <c:layout>
        <c:manualLayout>
          <c:layoutTarget val="inner"/>
          <c:xMode val="edge"/>
          <c:yMode val="edge"/>
          <c:x val="1.747803797576046E-2"/>
          <c:y val="2.2046161537606954E-2"/>
          <c:w val="0.96504392404847961"/>
          <c:h val="0.89768245447475592"/>
        </c:manualLayout>
      </c:layout>
      <c:barChart>
        <c:barDir val="bar"/>
        <c:grouping val="stacked"/>
        <c:ser>
          <c:idx val="0"/>
          <c:order val="0"/>
          <c:tx>
            <c:strRef>
              <c:f>Sheet1!$P$3</c:f>
              <c:strCache>
                <c:ptCount val="1"/>
                <c:pt idx="0">
                  <c:v>End</c:v>
                </c:pt>
              </c:strCache>
            </c:strRef>
          </c:tx>
          <c:spPr>
            <a:noFill/>
          </c:spPr>
          <c:cat>
            <c:strRef>
              <c:f>Sheet1!$N$5:$N$13</c:f>
              <c:strCache>
                <c:ptCount val="9"/>
                <c:pt idx="0">
                  <c:v>Early Dynastic</c:v>
                </c:pt>
                <c:pt idx="1">
                  <c:v>Old Kingdom</c:v>
                </c:pt>
                <c:pt idx="2">
                  <c:v>1st Intermediate</c:v>
                </c:pt>
                <c:pt idx="3">
                  <c:v>Middle Kingdom</c:v>
                </c:pt>
                <c:pt idx="4">
                  <c:v>2nd Intermediate</c:v>
                </c:pt>
                <c:pt idx="5">
                  <c:v>New Kingdom</c:v>
                </c:pt>
                <c:pt idx="6">
                  <c:v>Third Intermediate</c:v>
                </c:pt>
                <c:pt idx="7">
                  <c:v>Late Period</c:v>
                </c:pt>
                <c:pt idx="8">
                  <c:v>Ptolemaic Period</c:v>
                </c:pt>
              </c:strCache>
            </c:strRef>
          </c:cat>
          <c:val>
            <c:numRef>
              <c:f>Sheet1!$P$5:$P$13</c:f>
              <c:numCache>
                <c:formatCode>General</c:formatCode>
                <c:ptCount val="9"/>
                <c:pt idx="0">
                  <c:v>-2686</c:v>
                </c:pt>
                <c:pt idx="1">
                  <c:v>-2125</c:v>
                </c:pt>
                <c:pt idx="2">
                  <c:v>-2055</c:v>
                </c:pt>
                <c:pt idx="3">
                  <c:v>-1650</c:v>
                </c:pt>
                <c:pt idx="4">
                  <c:v>-1550</c:v>
                </c:pt>
                <c:pt idx="5">
                  <c:v>-1069</c:v>
                </c:pt>
                <c:pt idx="6">
                  <c:v>-664</c:v>
                </c:pt>
                <c:pt idx="7">
                  <c:v>-332</c:v>
                </c:pt>
                <c:pt idx="8">
                  <c:v>-30</c:v>
                </c:pt>
              </c:numCache>
            </c:numRef>
          </c:val>
        </c:ser>
        <c:ser>
          <c:idx val="1"/>
          <c:order val="1"/>
          <c:tx>
            <c:strRef>
              <c:f>Sheet1!$Q$3</c:f>
              <c:strCache>
                <c:ptCount val="1"/>
                <c:pt idx="0">
                  <c:v>Duration</c:v>
                </c:pt>
              </c:strCache>
            </c:strRef>
          </c:tx>
          <c:spPr>
            <a:solidFill>
              <a:schemeClr val="accent2">
                <a:lumMod val="40000"/>
                <a:lumOff val="60000"/>
              </a:schemeClr>
            </a:solidFill>
          </c:spPr>
          <c:dLbls>
            <c:dLbl>
              <c:idx val="0"/>
              <c:layout>
                <c:manualLayout>
                  <c:x val="0.1175795282005704"/>
                  <c:y val="-2.0996344321530412E-3"/>
                </c:manualLayout>
              </c:layout>
              <c:dLblPos val="ctr"/>
              <c:showCatName val="1"/>
            </c:dLbl>
            <c:dLbl>
              <c:idx val="1"/>
              <c:layout>
                <c:manualLayout>
                  <c:x val="0.15730234178184421"/>
                  <c:y val="0"/>
                </c:manualLayout>
              </c:layout>
              <c:dLblPos val="ctr"/>
              <c:showCatName val="1"/>
            </c:dLbl>
            <c:dLbl>
              <c:idx val="2"/>
              <c:layout>
                <c:manualLayout>
                  <c:x val="9.5334752595057123E-2"/>
                  <c:y val="4.1994341898519234E-3"/>
                </c:manualLayout>
              </c:layout>
              <c:dLblPos val="ctr"/>
              <c:showCatName val="1"/>
            </c:dLbl>
            <c:dLbl>
              <c:idx val="3"/>
              <c:layout>
                <c:manualLayout>
                  <c:x val="0.15094669160884039"/>
                  <c:y val="0"/>
                </c:manualLayout>
              </c:layout>
              <c:dLblPos val="ctr"/>
              <c:showCatName val="1"/>
            </c:dLbl>
            <c:dLbl>
              <c:idx val="4"/>
              <c:layout>
                <c:manualLayout>
                  <c:x val="9.8512577681558966E-2"/>
                  <c:y val="4.1992688643060858E-3"/>
                </c:manualLayout>
              </c:layout>
              <c:dLblPos val="ctr"/>
              <c:showCatName val="1"/>
            </c:dLbl>
            <c:dLbl>
              <c:idx val="5"/>
              <c:layout>
                <c:manualLayout>
                  <c:x val="0.14935777906558922"/>
                  <c:y val="-4.1991035387602439E-3"/>
                </c:manualLayout>
              </c:layout>
              <c:dLblPos val="ctr"/>
              <c:showCatName val="1"/>
            </c:dLbl>
            <c:dLbl>
              <c:idx val="6"/>
              <c:layout>
                <c:manualLayout>
                  <c:x val="0.15571342923859319"/>
                  <c:y val="1.6532554583882247E-7"/>
                </c:manualLayout>
              </c:layout>
              <c:dLblPos val="ctr"/>
              <c:showCatName val="1"/>
            </c:dLbl>
            <c:dLbl>
              <c:idx val="7"/>
              <c:layout>
                <c:manualLayout>
                  <c:x val="-0.10486822785456271"/>
                  <c:y val="2.0996344321530412E-3"/>
                </c:manualLayout>
              </c:layout>
              <c:dLblPos val="ctr"/>
              <c:showCatName val="1"/>
            </c:dLbl>
            <c:dLbl>
              <c:idx val="8"/>
              <c:layout>
                <c:manualLayout>
                  <c:x val="-0.11916844074382149"/>
                  <c:y val="-2.0996344321530412E-3"/>
                </c:manualLayout>
              </c:layout>
              <c:dLblPos val="ctr"/>
              <c:showCatName val="1"/>
            </c:dLbl>
            <c:spPr>
              <a:solidFill>
                <a:schemeClr val="bg1"/>
              </a:solidFill>
            </c:spPr>
            <c:txPr>
              <a:bodyPr/>
              <a:lstStyle/>
              <a:p>
                <a:pPr>
                  <a:defRPr sz="1200" b="1"/>
                </a:pPr>
                <a:endParaRPr lang="en-US"/>
              </a:p>
            </c:txPr>
            <c:dLblPos val="ctr"/>
            <c:showCatName val="1"/>
          </c:dLbls>
          <c:cat>
            <c:strRef>
              <c:f>Sheet1!$N$5:$N$13</c:f>
              <c:strCache>
                <c:ptCount val="9"/>
                <c:pt idx="0">
                  <c:v>Early Dynastic</c:v>
                </c:pt>
                <c:pt idx="1">
                  <c:v>Old Kingdom</c:v>
                </c:pt>
                <c:pt idx="2">
                  <c:v>1st Intermediate</c:v>
                </c:pt>
                <c:pt idx="3">
                  <c:v>Middle Kingdom</c:v>
                </c:pt>
                <c:pt idx="4">
                  <c:v>2nd Intermediate</c:v>
                </c:pt>
                <c:pt idx="5">
                  <c:v>New Kingdom</c:v>
                </c:pt>
                <c:pt idx="6">
                  <c:v>Third Intermediate</c:v>
                </c:pt>
                <c:pt idx="7">
                  <c:v>Late Period</c:v>
                </c:pt>
                <c:pt idx="8">
                  <c:v>Ptolemaic Period</c:v>
                </c:pt>
              </c:strCache>
            </c:strRef>
          </c:cat>
          <c:val>
            <c:numRef>
              <c:f>Sheet1!$Q$5:$Q$13</c:f>
              <c:numCache>
                <c:formatCode>General</c:formatCode>
                <c:ptCount val="9"/>
                <c:pt idx="0">
                  <c:v>-314</c:v>
                </c:pt>
                <c:pt idx="1">
                  <c:v>-561</c:v>
                </c:pt>
                <c:pt idx="2">
                  <c:v>-105</c:v>
                </c:pt>
                <c:pt idx="3">
                  <c:v>-405</c:v>
                </c:pt>
                <c:pt idx="4">
                  <c:v>-100</c:v>
                </c:pt>
                <c:pt idx="5">
                  <c:v>-481</c:v>
                </c:pt>
                <c:pt idx="6">
                  <c:v>-405</c:v>
                </c:pt>
                <c:pt idx="7">
                  <c:v>-332</c:v>
                </c:pt>
                <c:pt idx="8">
                  <c:v>-302</c:v>
                </c:pt>
              </c:numCache>
            </c:numRef>
          </c:val>
        </c:ser>
        <c:gapWidth val="19"/>
        <c:overlap val="100"/>
        <c:axId val="44149760"/>
        <c:axId val="44704512"/>
      </c:barChart>
      <c:catAx>
        <c:axId val="44149760"/>
        <c:scaling>
          <c:orientation val="minMax"/>
        </c:scaling>
        <c:axPos val="l"/>
        <c:tickLblPos val="none"/>
        <c:crossAx val="44704512"/>
        <c:crosses val="autoZero"/>
        <c:auto val="1"/>
        <c:lblAlgn val="ctr"/>
        <c:lblOffset val="100"/>
      </c:catAx>
      <c:valAx>
        <c:axId val="44704512"/>
        <c:scaling>
          <c:orientation val="minMax"/>
          <c:min val="-3000"/>
        </c:scaling>
        <c:axPos val="b"/>
        <c:majorGridlines/>
        <c:numFmt formatCode="General" sourceLinked="1"/>
        <c:tickLblPos val="nextTo"/>
        <c:txPr>
          <a:bodyPr rot="-5400000" vert="horz"/>
          <a:lstStyle/>
          <a:p>
            <a:pPr>
              <a:defRPr/>
            </a:pPr>
            <a:endParaRPr lang="en-US"/>
          </a:p>
        </c:txPr>
        <c:crossAx val="44149760"/>
        <c:crosses val="autoZero"/>
        <c:crossBetween val="between"/>
        <c:majorUnit val="100"/>
      </c:valAx>
      <c:spPr>
        <a:ln>
          <a:solidFill>
            <a:schemeClr val="tx1"/>
          </a:solidFill>
        </a:ln>
      </c:spPr>
    </c:plotArea>
    <c:plotVisOnly val="1"/>
  </c:chart>
  <c:externalData r:id="rId1"/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287D39D-EB8B-4AC6-9AC6-5EE1358D501E}" type="datetimeFigureOut">
              <a:rPr lang="en-GB" smtClean="0"/>
              <a:pPr/>
              <a:t>16/11/2012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552D76E-EA83-4167-B3E2-71328990B84D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52D76E-EA83-4167-B3E2-71328990B84D}" type="slidenum">
              <a:rPr lang="en-GB" smtClean="0"/>
              <a:pPr/>
              <a:t>4</a:t>
            </a:fld>
            <a:endParaRPr lang="en-GB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1AF3EC-CB52-4C8B-B813-B7C7B4AAEED9}" type="datetimeFigureOut">
              <a:rPr lang="en-GB" smtClean="0"/>
              <a:pPr/>
              <a:t>16/11/2012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95F8A7-EFAF-4180-956A-A9378486DDE4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1AF3EC-CB52-4C8B-B813-B7C7B4AAEED9}" type="datetimeFigureOut">
              <a:rPr lang="en-GB" smtClean="0"/>
              <a:pPr/>
              <a:t>16/11/2012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95F8A7-EFAF-4180-956A-A9378486DDE4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1AF3EC-CB52-4C8B-B813-B7C7B4AAEED9}" type="datetimeFigureOut">
              <a:rPr lang="en-GB" smtClean="0"/>
              <a:pPr/>
              <a:t>16/11/2012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95F8A7-EFAF-4180-956A-A9378486DDE4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1AF3EC-CB52-4C8B-B813-B7C7B4AAEED9}" type="datetimeFigureOut">
              <a:rPr lang="en-GB" smtClean="0"/>
              <a:pPr/>
              <a:t>16/11/2012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95F8A7-EFAF-4180-956A-A9378486DDE4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1AF3EC-CB52-4C8B-B813-B7C7B4AAEED9}" type="datetimeFigureOut">
              <a:rPr lang="en-GB" smtClean="0"/>
              <a:pPr/>
              <a:t>16/11/2012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95F8A7-EFAF-4180-956A-A9378486DDE4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1AF3EC-CB52-4C8B-B813-B7C7B4AAEED9}" type="datetimeFigureOut">
              <a:rPr lang="en-GB" smtClean="0"/>
              <a:pPr/>
              <a:t>16/11/2012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95F8A7-EFAF-4180-956A-A9378486DDE4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1AF3EC-CB52-4C8B-B813-B7C7B4AAEED9}" type="datetimeFigureOut">
              <a:rPr lang="en-GB" smtClean="0"/>
              <a:pPr/>
              <a:t>16/11/2012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95F8A7-EFAF-4180-956A-A9378486DDE4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1AF3EC-CB52-4C8B-B813-B7C7B4AAEED9}" type="datetimeFigureOut">
              <a:rPr lang="en-GB" smtClean="0"/>
              <a:pPr/>
              <a:t>16/11/2012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95F8A7-EFAF-4180-956A-A9378486DDE4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1AF3EC-CB52-4C8B-B813-B7C7B4AAEED9}" type="datetimeFigureOut">
              <a:rPr lang="en-GB" smtClean="0"/>
              <a:pPr/>
              <a:t>16/11/2012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95F8A7-EFAF-4180-956A-A9378486DDE4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1AF3EC-CB52-4C8B-B813-B7C7B4AAEED9}" type="datetimeFigureOut">
              <a:rPr lang="en-GB" smtClean="0"/>
              <a:pPr/>
              <a:t>16/11/2012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95F8A7-EFAF-4180-956A-A9378486DDE4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1AF3EC-CB52-4C8B-B813-B7C7B4AAEED9}" type="datetimeFigureOut">
              <a:rPr lang="en-GB" smtClean="0"/>
              <a:pPr/>
              <a:t>16/11/2012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95F8A7-EFAF-4180-956A-A9378486DDE4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1AF3EC-CB52-4C8B-B813-B7C7B4AAEED9}" type="datetimeFigureOut">
              <a:rPr lang="en-GB" smtClean="0"/>
              <a:pPr/>
              <a:t>16/11/2012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95F8A7-EFAF-4180-956A-A9378486DDE4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10" Type="http://schemas.openxmlformats.org/officeDocument/2006/relationships/image" Target="../media/image10.jpeg"/><Relationship Id="rId4" Type="http://schemas.openxmlformats.org/officeDocument/2006/relationships/image" Target="../media/image4.jpeg"/><Relationship Id="rId9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3568" y="908720"/>
            <a:ext cx="7772400" cy="1470025"/>
          </a:xfrm>
        </p:spPr>
        <p:txBody>
          <a:bodyPr/>
          <a:lstStyle/>
          <a:p>
            <a:r>
              <a:rPr lang="en-GB" dirty="0" smtClean="0"/>
              <a:t>How To Build a Pyramid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03648" y="2060848"/>
            <a:ext cx="6400800" cy="1752600"/>
          </a:xfrm>
        </p:spPr>
        <p:txBody>
          <a:bodyPr/>
          <a:lstStyle/>
          <a:p>
            <a:r>
              <a:rPr lang="en-GB" dirty="0" smtClean="0"/>
              <a:t>Liz Hind</a:t>
            </a:r>
            <a:endParaRPr lang="en-GB" dirty="0"/>
          </a:p>
        </p:txBody>
      </p:sp>
      <p:pic>
        <p:nvPicPr>
          <p:cNvPr id="16389" name="Picture 5" descr="C:\Users\Thom\AppData\Local\Microsoft\Windows\Temporary Internet Files\Content.IE5\NLFAJ0GN\MC900412992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79712" y="3005834"/>
            <a:ext cx="5256584" cy="315947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Chart 2"/>
          <p:cNvGraphicFramePr/>
          <p:nvPr/>
        </p:nvGraphicFramePr>
        <p:xfrm>
          <a:off x="611560" y="332656"/>
          <a:ext cx="7992888" cy="63367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pSp>
        <p:nvGrpSpPr>
          <p:cNvPr id="9" name="Group 8"/>
          <p:cNvGrpSpPr/>
          <p:nvPr/>
        </p:nvGrpSpPr>
        <p:grpSpPr>
          <a:xfrm>
            <a:off x="2843808" y="1340768"/>
            <a:ext cx="2236522" cy="1584176"/>
            <a:chOff x="2843808" y="1340768"/>
            <a:chExt cx="2236522" cy="1584176"/>
          </a:xfrm>
        </p:grpSpPr>
        <p:sp>
          <p:nvSpPr>
            <p:cNvPr id="6" name="Line Callout 1 5"/>
            <p:cNvSpPr/>
            <p:nvPr/>
          </p:nvSpPr>
          <p:spPr>
            <a:xfrm>
              <a:off x="2843808" y="1340768"/>
              <a:ext cx="1656184" cy="864096"/>
            </a:xfrm>
            <a:prstGeom prst="borderCallout1">
              <a:avLst>
                <a:gd name="adj1" fmla="val 97137"/>
                <a:gd name="adj2" fmla="val 98606"/>
                <a:gd name="adj3" fmla="val 166064"/>
                <a:gd name="adj4" fmla="val 136541"/>
              </a:avLst>
            </a:prstGeom>
            <a:solidFill>
              <a:schemeClr val="bg1"/>
            </a:solidFill>
            <a:ln>
              <a:tailEnd type="triangle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err="1" smtClean="0">
                  <a:solidFill>
                    <a:schemeClr val="tx1"/>
                  </a:solidFill>
                </a:rPr>
                <a:t>Tutankhamun</a:t>
              </a:r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7" name="Rectangle 6"/>
            <p:cNvSpPr/>
            <p:nvPr/>
          </p:nvSpPr>
          <p:spPr>
            <a:xfrm>
              <a:off x="5080330" y="2420888"/>
              <a:ext cx="0" cy="504056"/>
            </a:xfrm>
            <a:prstGeom prst="rect">
              <a:avLst/>
            </a:prstGeom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6516216" y="521828"/>
            <a:ext cx="1872208" cy="3267212"/>
            <a:chOff x="6516216" y="521828"/>
            <a:chExt cx="1872208" cy="3267212"/>
          </a:xfrm>
        </p:grpSpPr>
        <p:sp>
          <p:nvSpPr>
            <p:cNvPr id="11" name="Line Callout 1 10"/>
            <p:cNvSpPr/>
            <p:nvPr/>
          </p:nvSpPr>
          <p:spPr>
            <a:xfrm>
              <a:off x="6516216" y="2924944"/>
              <a:ext cx="1656184" cy="864096"/>
            </a:xfrm>
            <a:prstGeom prst="borderCallout1">
              <a:avLst>
                <a:gd name="adj1" fmla="val -846"/>
                <a:gd name="adj2" fmla="val 99288"/>
                <a:gd name="adj3" fmla="val -224562"/>
                <a:gd name="adj4" fmla="val 112684"/>
              </a:avLst>
            </a:prstGeom>
            <a:solidFill>
              <a:schemeClr val="bg1"/>
            </a:solidFill>
            <a:ln>
              <a:tailEnd type="triangle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smtClean="0">
                  <a:solidFill>
                    <a:schemeClr val="tx1"/>
                  </a:solidFill>
                </a:rPr>
                <a:t>Cleopatra</a:t>
              </a: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8388424" y="521828"/>
              <a:ext cx="0" cy="504056"/>
            </a:xfrm>
            <a:prstGeom prst="rect">
              <a:avLst/>
            </a:prstGeom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4257116" y="3068960"/>
            <a:ext cx="1899060" cy="2160240"/>
            <a:chOff x="4257116" y="3068960"/>
            <a:chExt cx="1899060" cy="2160240"/>
          </a:xfrm>
        </p:grpSpPr>
        <p:sp>
          <p:nvSpPr>
            <p:cNvPr id="14" name="Line Callout 1 13"/>
            <p:cNvSpPr/>
            <p:nvPr/>
          </p:nvSpPr>
          <p:spPr>
            <a:xfrm>
              <a:off x="4499992" y="4365104"/>
              <a:ext cx="1656184" cy="864096"/>
            </a:xfrm>
            <a:prstGeom prst="borderCallout1">
              <a:avLst>
                <a:gd name="adj1" fmla="val -846"/>
                <a:gd name="adj2" fmla="val 1816"/>
                <a:gd name="adj3" fmla="val -106982"/>
                <a:gd name="adj4" fmla="val -15460"/>
              </a:avLst>
            </a:prstGeom>
            <a:solidFill>
              <a:schemeClr val="bg1"/>
            </a:solidFill>
            <a:ln>
              <a:tailEnd type="triangle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err="1" smtClean="0">
                  <a:solidFill>
                    <a:schemeClr val="tx1"/>
                  </a:solidFill>
                </a:rPr>
                <a:t>Rhind</a:t>
              </a:r>
              <a:r>
                <a:rPr lang="en-GB" dirty="0" smtClean="0">
                  <a:solidFill>
                    <a:schemeClr val="tx1"/>
                  </a:solidFill>
                </a:rPr>
                <a:t> and Moscow Papyri</a:t>
              </a:r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15" name="Rectangle 14"/>
            <p:cNvSpPr/>
            <p:nvPr/>
          </p:nvSpPr>
          <p:spPr>
            <a:xfrm>
              <a:off x="4257116" y="3068960"/>
              <a:ext cx="0" cy="504056"/>
            </a:xfrm>
            <a:prstGeom prst="rect">
              <a:avLst/>
            </a:prstGeom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1444530" y="2610060"/>
            <a:ext cx="2236522" cy="1584176"/>
            <a:chOff x="2843808" y="1340768"/>
            <a:chExt cx="2236522" cy="1584176"/>
          </a:xfrm>
        </p:grpSpPr>
        <p:sp>
          <p:nvSpPr>
            <p:cNvPr id="18" name="Line Callout 1 17"/>
            <p:cNvSpPr/>
            <p:nvPr/>
          </p:nvSpPr>
          <p:spPr>
            <a:xfrm>
              <a:off x="2843808" y="1340768"/>
              <a:ext cx="1656184" cy="864096"/>
            </a:xfrm>
            <a:prstGeom prst="borderCallout1">
              <a:avLst>
                <a:gd name="adj1" fmla="val 97137"/>
                <a:gd name="adj2" fmla="val 98606"/>
                <a:gd name="adj3" fmla="val 166064"/>
                <a:gd name="adj4" fmla="val 136541"/>
              </a:avLst>
            </a:prstGeom>
            <a:solidFill>
              <a:schemeClr val="bg1"/>
            </a:solidFill>
            <a:ln>
              <a:tailEnd type="triangle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err="1" smtClean="0">
                  <a:solidFill>
                    <a:schemeClr val="tx1"/>
                  </a:solidFill>
                </a:rPr>
                <a:t>Kahun</a:t>
              </a:r>
              <a:r>
                <a:rPr lang="en-GB" dirty="0" smtClean="0">
                  <a:solidFill>
                    <a:schemeClr val="tx1"/>
                  </a:solidFill>
                </a:rPr>
                <a:t> Papyrus</a:t>
              </a:r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19" name="Rectangle 18"/>
            <p:cNvSpPr/>
            <p:nvPr/>
          </p:nvSpPr>
          <p:spPr>
            <a:xfrm>
              <a:off x="5080330" y="2420888"/>
              <a:ext cx="0" cy="504056"/>
            </a:xfrm>
            <a:prstGeom prst="rect">
              <a:avLst/>
            </a:prstGeom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251520" y="3789040"/>
            <a:ext cx="1723918" cy="1667473"/>
            <a:chOff x="2915816" y="1268760"/>
            <a:chExt cx="1723918" cy="1667473"/>
          </a:xfrm>
        </p:grpSpPr>
        <p:sp>
          <p:nvSpPr>
            <p:cNvPr id="21" name="Line Callout 1 20"/>
            <p:cNvSpPr/>
            <p:nvPr/>
          </p:nvSpPr>
          <p:spPr>
            <a:xfrm>
              <a:off x="2915816" y="1268760"/>
              <a:ext cx="1656184" cy="864096"/>
            </a:xfrm>
            <a:prstGeom prst="borderCallout1">
              <a:avLst>
                <a:gd name="adj1" fmla="val 97137"/>
                <a:gd name="adj2" fmla="val 98606"/>
                <a:gd name="adj3" fmla="val 162145"/>
                <a:gd name="adj4" fmla="val 104505"/>
              </a:avLst>
            </a:prstGeom>
            <a:solidFill>
              <a:schemeClr val="bg1"/>
            </a:solidFill>
            <a:ln>
              <a:tailEnd type="triangle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smtClean="0">
                  <a:solidFill>
                    <a:schemeClr val="tx1"/>
                  </a:solidFill>
                </a:rPr>
                <a:t>Great Pyramid of Khufu</a:t>
              </a:r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22" name="Rectangle 21"/>
            <p:cNvSpPr/>
            <p:nvPr/>
          </p:nvSpPr>
          <p:spPr>
            <a:xfrm>
              <a:off x="4639734" y="2432177"/>
              <a:ext cx="0" cy="504056"/>
            </a:xfrm>
            <a:prstGeom prst="rect">
              <a:avLst/>
            </a:prstGeom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</p:grpSp>
      <p:sp>
        <p:nvSpPr>
          <p:cNvPr id="23" name="Rectangle 22"/>
          <p:cNvSpPr/>
          <p:nvPr/>
        </p:nvSpPr>
        <p:spPr>
          <a:xfrm>
            <a:off x="1763688" y="5157192"/>
            <a:ext cx="1152128" cy="144016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Rectangle 23"/>
          <p:cNvSpPr/>
          <p:nvPr/>
        </p:nvSpPr>
        <p:spPr>
          <a:xfrm>
            <a:off x="3386005" y="3933056"/>
            <a:ext cx="393907" cy="144016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abitseries2bronzeage.files.wordpress.com/2012/04/hebrew-slaves-building-pyramids-001.jpg"/>
          <p:cNvPicPr>
            <a:picLocks noChangeAspect="1" noChangeArrowheads="1"/>
          </p:cNvPicPr>
          <p:nvPr/>
        </p:nvPicPr>
        <p:blipFill>
          <a:blip r:embed="rId2" cstate="print"/>
          <a:srcRect b="5574"/>
          <a:stretch>
            <a:fillRect/>
          </a:stretch>
        </p:blipFill>
        <p:spPr bwMode="auto">
          <a:xfrm>
            <a:off x="1763688" y="332656"/>
            <a:ext cx="5804510" cy="6093296"/>
          </a:xfrm>
          <a:prstGeom prst="rect">
            <a:avLst/>
          </a:prstGeom>
          <a:noFill/>
        </p:spPr>
      </p:pic>
      <p:sp>
        <p:nvSpPr>
          <p:cNvPr id="4" name="Multiply 3"/>
          <p:cNvSpPr/>
          <p:nvPr/>
        </p:nvSpPr>
        <p:spPr>
          <a:xfrm>
            <a:off x="1547664" y="-582827"/>
            <a:ext cx="6696744" cy="7440827"/>
          </a:xfrm>
          <a:prstGeom prst="mathMultiply">
            <a:avLst>
              <a:gd name="adj1" fmla="val 10708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A reconstruction of pyramid-builders hauling a limestone block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83768" y="188640"/>
            <a:ext cx="3056621" cy="2276872"/>
          </a:xfrm>
          <a:prstGeom prst="rect">
            <a:avLst/>
          </a:prstGeom>
          <a:noFill/>
        </p:spPr>
      </p:pic>
      <p:pic>
        <p:nvPicPr>
          <p:cNvPr id="18436" name="Picture 4" descr="A reconstruction of a pyramid-worker chiselling stone in a quarry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512" y="2636912"/>
            <a:ext cx="2618470" cy="1800200"/>
          </a:xfrm>
          <a:prstGeom prst="rect">
            <a:avLst/>
          </a:prstGeom>
          <a:noFill/>
        </p:spPr>
      </p:pic>
      <p:pic>
        <p:nvPicPr>
          <p:cNvPr id="18438" name="Picture 6" descr="A reconstruction of an alignment ceremony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9512" y="4725144"/>
            <a:ext cx="2618470" cy="1800200"/>
          </a:xfrm>
          <a:prstGeom prst="rect">
            <a:avLst/>
          </a:prstGeom>
          <a:noFill/>
        </p:spPr>
      </p:pic>
      <p:pic>
        <p:nvPicPr>
          <p:cNvPr id="18440" name="Picture 8" descr="A reconstruction of pyramid-builders working on the Great Pyramid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588224" y="2636912"/>
            <a:ext cx="2337048" cy="2138400"/>
          </a:xfrm>
          <a:prstGeom prst="rect">
            <a:avLst/>
          </a:prstGeom>
          <a:noFill/>
        </p:spPr>
      </p:pic>
      <p:pic>
        <p:nvPicPr>
          <p:cNvPr id="18442" name="Picture 10" descr="A reconstruction of men labouring in the quarry close to the Great Pyramid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79512" y="764704"/>
            <a:ext cx="2193621" cy="1656184"/>
          </a:xfrm>
          <a:prstGeom prst="rect">
            <a:avLst/>
          </a:prstGeom>
          <a:noFill/>
        </p:spPr>
      </p:pic>
      <p:pic>
        <p:nvPicPr>
          <p:cNvPr id="18444" name="Picture 12" descr="http://factsanddetails.com/media/2/20120216-brick%20making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652120" y="188640"/>
            <a:ext cx="3293368" cy="2312365"/>
          </a:xfrm>
          <a:prstGeom prst="rect">
            <a:avLst/>
          </a:prstGeom>
          <a:noFill/>
        </p:spPr>
      </p:pic>
      <p:pic>
        <p:nvPicPr>
          <p:cNvPr id="18446" name="Picture 14" descr="http://factsanddetails.com/media/2/20120216-BakeryAndBrewery.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059832" y="2564904"/>
            <a:ext cx="3096344" cy="4104175"/>
          </a:xfrm>
          <a:prstGeom prst="rect">
            <a:avLst/>
          </a:prstGeom>
          <a:noFill/>
        </p:spPr>
      </p:pic>
      <p:pic>
        <p:nvPicPr>
          <p:cNvPr id="18448" name="Picture 16" descr="http://i.telegraph.co.uk/multimedia/archive/00585/news-graphics-2004-_585382a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6588224" y="4869160"/>
            <a:ext cx="2304256" cy="152845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http://www.pbs.org/wgbh/nova/pyramid/geometry/images/height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79712" y="764704"/>
            <a:ext cx="5479132" cy="457107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ile:Giza pyramid complex (map).sv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35696" y="476672"/>
            <a:ext cx="5838825" cy="57054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http://www.math.nus.edu.sg/aslaksen/gem-projects/hm/0102-1-pyramids/image/image0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23728" y="116632"/>
            <a:ext cx="4922912" cy="655567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http://www.civilization.ca/cmc/exhibitions/civil/egypt/images/fback3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2348880"/>
            <a:ext cx="8339380" cy="2191892"/>
          </a:xfrm>
          <a:prstGeom prst="rect">
            <a:avLst/>
          </a:prstGeom>
          <a:noFill/>
        </p:spPr>
      </p:pic>
      <p:pic>
        <p:nvPicPr>
          <p:cNvPr id="3" name="Picture 2" descr="http://www.civilization.ca/cmc/exhibitions/civil/egypt/images/fback3b.jpg"/>
          <p:cNvPicPr>
            <a:picLocks noChangeAspect="1" noChangeArrowheads="1"/>
          </p:cNvPicPr>
          <p:nvPr/>
        </p:nvPicPr>
        <p:blipFill>
          <a:blip r:embed="rId2" cstate="print"/>
          <a:srcRect l="37892" r="35307"/>
          <a:stretch>
            <a:fillRect/>
          </a:stretch>
        </p:blipFill>
        <p:spPr bwMode="auto">
          <a:xfrm>
            <a:off x="2627784" y="1556792"/>
            <a:ext cx="4032448" cy="3954520"/>
          </a:xfrm>
          <a:prstGeom prst="rect">
            <a:avLst/>
          </a:prstGeom>
          <a:solidFill>
            <a:srgbClr val="000000">
              <a:shade val="95000"/>
            </a:srgbClr>
          </a:solidFill>
          <a:ln w="38100" cap="sq">
            <a:solidFill>
              <a:srgbClr val="000000"/>
            </a:solidFill>
            <a:miter lim="800000"/>
          </a:ln>
          <a:effectLst>
            <a:outerShdw blurRad="254000" dist="190500" dir="2700000" sy="90000" algn="bl" rotWithShape="0">
              <a:srgbClr val="000000">
                <a:alpha val="4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 -0.33302  E" pathEditMode="relative" ptsTypes="">
                                      <p:cBhvr>
                                        <p:cTn id="6" dur="10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000"/>
                            </p:stCondLst>
                            <p:childTnLst>
                              <p:par>
                                <p:cTn id="8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1398</TotalTime>
  <Words>38</Words>
  <Application>Microsoft Office PowerPoint</Application>
  <PresentationFormat>On-screen Show (4:3)</PresentationFormat>
  <Paragraphs>17</Paragraphs>
  <Slides>8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Office Theme</vt:lpstr>
      <vt:lpstr>How To Build a Pyramid</vt:lpstr>
      <vt:lpstr>Slide 2</vt:lpstr>
      <vt:lpstr>Slide 3</vt:lpstr>
      <vt:lpstr>Slide 4</vt:lpstr>
      <vt:lpstr>Slide 5</vt:lpstr>
      <vt:lpstr>Slide 6</vt:lpstr>
      <vt:lpstr>Slide 7</vt:lpstr>
      <vt:lpstr>Slide 8</vt:lpstr>
    </vt:vector>
  </TitlesOfParts>
  <Company>Hewlett-Packard Company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Thom</dc:creator>
  <cp:lastModifiedBy>Liz Hind</cp:lastModifiedBy>
  <cp:revision>116</cp:revision>
  <dcterms:created xsi:type="dcterms:W3CDTF">2012-11-05T10:17:19Z</dcterms:created>
  <dcterms:modified xsi:type="dcterms:W3CDTF">2012-11-17T01:08:10Z</dcterms:modified>
</cp:coreProperties>
</file>