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2" r:id="rId4"/>
    <p:sldId id="260" r:id="rId5"/>
    <p:sldId id="263" r:id="rId6"/>
    <p:sldId id="261" r:id="rId7"/>
    <p:sldId id="259" r:id="rId8"/>
    <p:sldId id="267" r:id="rId9"/>
    <p:sldId id="268" r:id="rId10"/>
    <p:sldId id="265" r:id="rId11"/>
    <p:sldId id="275" r:id="rId12"/>
    <p:sldId id="276" r:id="rId13"/>
    <p:sldId id="277" r:id="rId14"/>
    <p:sldId id="278" r:id="rId15"/>
    <p:sldId id="270" r:id="rId1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2" autoAdjust="0"/>
    <p:restoredTop sz="94684" autoAdjust="0"/>
  </p:normalViewPr>
  <p:slideViewPr>
    <p:cSldViewPr>
      <p:cViewPr>
        <p:scale>
          <a:sx n="66" d="100"/>
          <a:sy n="66" d="100"/>
        </p:scale>
        <p:origin x="-528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172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1"/>
          </a:xfrm>
          <a:prstGeom prst="rect">
            <a:avLst/>
          </a:prstGeom>
        </p:spPr>
        <p:txBody>
          <a:bodyPr vert="horz" lIns="99039" tIns="49518" rIns="99039" bIns="4951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2"/>
            <a:ext cx="3076363" cy="511731"/>
          </a:xfrm>
          <a:prstGeom prst="rect">
            <a:avLst/>
          </a:prstGeom>
        </p:spPr>
        <p:txBody>
          <a:bodyPr vert="horz" lIns="99039" tIns="49518" rIns="99039" bIns="49518" rtlCol="0"/>
          <a:lstStyle>
            <a:lvl1pPr algn="r">
              <a:defRPr sz="13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3" cy="511731"/>
          </a:xfrm>
          <a:prstGeom prst="rect">
            <a:avLst/>
          </a:prstGeom>
        </p:spPr>
        <p:txBody>
          <a:bodyPr vert="horz" lIns="99039" tIns="49518" rIns="99039" bIns="4951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8"/>
            <a:ext cx="3076363" cy="511731"/>
          </a:xfrm>
          <a:prstGeom prst="rect">
            <a:avLst/>
          </a:prstGeom>
        </p:spPr>
        <p:txBody>
          <a:bodyPr vert="horz" lIns="99039" tIns="49518" rIns="99039" bIns="49518" rtlCol="0" anchor="b"/>
          <a:lstStyle>
            <a:lvl1pPr algn="r">
              <a:defRPr sz="1300"/>
            </a:lvl1pPr>
          </a:lstStyle>
          <a:p>
            <a:fld id="{C4250302-8DC1-43CF-B382-B8986C05B6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188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1"/>
          </a:xfrm>
          <a:prstGeom prst="rect">
            <a:avLst/>
          </a:prstGeom>
        </p:spPr>
        <p:txBody>
          <a:bodyPr vert="horz" lIns="99039" tIns="49518" rIns="99039" bIns="4951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3" cy="511731"/>
          </a:xfrm>
          <a:prstGeom prst="rect">
            <a:avLst/>
          </a:prstGeom>
        </p:spPr>
        <p:txBody>
          <a:bodyPr vert="horz" lIns="99039" tIns="49518" rIns="99039" bIns="49518" rtlCol="0"/>
          <a:lstStyle>
            <a:lvl1pPr algn="r">
              <a:defRPr sz="1300"/>
            </a:lvl1pPr>
          </a:lstStyle>
          <a:p>
            <a:fld id="{1C7516E1-C505-4450-B08E-9F6C091C98BB}" type="datetimeFigureOut">
              <a:rPr lang="en-US" smtClean="0"/>
              <a:pPr/>
              <a:t>11/17/2012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18" rIns="99039" bIns="495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039" tIns="49518" rIns="99039" bIns="495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1731"/>
          </a:xfrm>
          <a:prstGeom prst="rect">
            <a:avLst/>
          </a:prstGeom>
        </p:spPr>
        <p:txBody>
          <a:bodyPr vert="horz" lIns="99039" tIns="49518" rIns="99039" bIns="4951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1731"/>
          </a:xfrm>
          <a:prstGeom prst="rect">
            <a:avLst/>
          </a:prstGeom>
        </p:spPr>
        <p:txBody>
          <a:bodyPr vert="horz" lIns="99039" tIns="49518" rIns="99039" bIns="49518" rtlCol="0" anchor="b"/>
          <a:lstStyle>
            <a:lvl1pPr algn="r">
              <a:defRPr sz="1300"/>
            </a:lvl1pPr>
          </a:lstStyle>
          <a:p>
            <a:fld id="{EA373857-F424-4754-844F-15FC8C1536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7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3857-F424-4754-844F-15FC8C15365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3857-F424-4754-844F-15FC8C15365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3857-F424-4754-844F-15FC8C15365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3857-F424-4754-844F-15FC8C15365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3857-F424-4754-844F-15FC8C15365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3857-F424-4754-844F-15FC8C15365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3857-F424-4754-844F-15FC8C15365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52400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52400" y="6705600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252000" tIns="216000">
            <a:normAutofit/>
          </a:bodyPr>
          <a:lstStyle>
            <a:lvl1pPr>
              <a:defRPr sz="2400"/>
            </a:lvl1pPr>
            <a:lvl2pPr>
              <a:buSzPct val="70000"/>
              <a:buFont typeface="Wingdings" pitchFamily="2" charset="2"/>
              <a:buChar char="Ø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152400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" y="6705600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SzPct val="70000"/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8859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Turning Needle Cars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Francis Hunt</a:t>
            </a:r>
          </a:p>
          <a:p>
            <a:r>
              <a:rPr lang="en-GB" dirty="0" smtClean="0"/>
              <a:t>fhhunt@glam.ac.uk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Turning round in </a:t>
            </a:r>
            <a:r>
              <a:rPr lang="el-GR" dirty="0" smtClean="0"/>
              <a:t>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dirty="0"/>
              <a:t>Divide base into 2</a:t>
            </a:r>
            <a:r>
              <a:rPr lang="en-GB" sz="2800" b="1" baseline="50000" dirty="0">
                <a:solidFill>
                  <a:srgbClr val="0070C0"/>
                </a:solidFill>
              </a:rPr>
              <a:t>m</a:t>
            </a:r>
            <a:r>
              <a:rPr lang="en-GB" sz="2800" dirty="0"/>
              <a:t> equal segments (here </a:t>
            </a:r>
            <a:r>
              <a:rPr lang="en-GB" sz="2800" b="1" dirty="0">
                <a:solidFill>
                  <a:srgbClr val="0070C0"/>
                </a:solidFill>
              </a:rPr>
              <a:t>m </a:t>
            </a:r>
            <a:r>
              <a:rPr lang="en-GB" sz="2800" dirty="0"/>
              <a:t>= 3)</a:t>
            </a:r>
          </a:p>
          <a:p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9552" y="2348880"/>
            <a:ext cx="3816424" cy="2880320"/>
            <a:chOff x="539552" y="2708920"/>
            <a:chExt cx="3816424" cy="2880320"/>
          </a:xfrm>
        </p:grpSpPr>
        <p:sp>
          <p:nvSpPr>
            <p:cNvPr id="5" name="Isosceles Triangle 4"/>
            <p:cNvSpPr/>
            <p:nvPr/>
          </p:nvSpPr>
          <p:spPr>
            <a:xfrm>
              <a:off x="539552" y="2708920"/>
              <a:ext cx="2862777" cy="2880320"/>
            </a:xfrm>
            <a:custGeom>
              <a:avLst/>
              <a:gdLst>
                <a:gd name="connsiteX0" fmla="*/ 0 w 720080"/>
                <a:gd name="connsiteY0" fmla="*/ 2880320 h 2880320"/>
                <a:gd name="connsiteX1" fmla="*/ 321458 w 720080"/>
                <a:gd name="connsiteY1" fmla="*/ 0 h 2880320"/>
                <a:gd name="connsiteX2" fmla="*/ 720080 w 720080"/>
                <a:gd name="connsiteY2" fmla="*/ 2880320 h 2880320"/>
                <a:gd name="connsiteX3" fmla="*/ 0 w 720080"/>
                <a:gd name="connsiteY3" fmla="*/ 2880320 h 2880320"/>
                <a:gd name="connsiteX0" fmla="*/ 0 w 1140855"/>
                <a:gd name="connsiteY0" fmla="*/ 2844694 h 2844694"/>
                <a:gd name="connsiteX1" fmla="*/ 1140855 w 1140855"/>
                <a:gd name="connsiteY1" fmla="*/ 0 h 2844694"/>
                <a:gd name="connsiteX2" fmla="*/ 720080 w 1140855"/>
                <a:gd name="connsiteY2" fmla="*/ 2844694 h 2844694"/>
                <a:gd name="connsiteX3" fmla="*/ 0 w 1140855"/>
                <a:gd name="connsiteY3" fmla="*/ 2844694 h 2844694"/>
                <a:gd name="connsiteX0" fmla="*/ 0 w 2102757"/>
                <a:gd name="connsiteY0" fmla="*/ 2820944 h 2820944"/>
                <a:gd name="connsiteX1" fmla="*/ 2102757 w 2102757"/>
                <a:gd name="connsiteY1" fmla="*/ 0 h 2820944"/>
                <a:gd name="connsiteX2" fmla="*/ 720080 w 2102757"/>
                <a:gd name="connsiteY2" fmla="*/ 2820944 h 2820944"/>
                <a:gd name="connsiteX3" fmla="*/ 0 w 2102757"/>
                <a:gd name="connsiteY3" fmla="*/ 2820944 h 2820944"/>
                <a:gd name="connsiteX0" fmla="*/ 0 w 2862777"/>
                <a:gd name="connsiteY0" fmla="*/ 2856570 h 2856570"/>
                <a:gd name="connsiteX1" fmla="*/ 2862777 w 2862777"/>
                <a:gd name="connsiteY1" fmla="*/ 0 h 2856570"/>
                <a:gd name="connsiteX2" fmla="*/ 720080 w 2862777"/>
                <a:gd name="connsiteY2" fmla="*/ 2856570 h 2856570"/>
                <a:gd name="connsiteX3" fmla="*/ 0 w 2862777"/>
                <a:gd name="connsiteY3" fmla="*/ 2856570 h 285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777" h="2856570">
                  <a:moveTo>
                    <a:pt x="0" y="2856570"/>
                  </a:moveTo>
                  <a:lnTo>
                    <a:pt x="2862777" y="0"/>
                  </a:lnTo>
                  <a:lnTo>
                    <a:pt x="720080" y="2856570"/>
                  </a:lnTo>
                  <a:lnTo>
                    <a:pt x="0" y="2856570"/>
                  </a:lnTo>
                  <a:close/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619672" y="2708920"/>
              <a:ext cx="2150258" cy="2880320"/>
            </a:xfrm>
            <a:custGeom>
              <a:avLst/>
              <a:gdLst>
                <a:gd name="connsiteX0" fmla="*/ 0 w 720080"/>
                <a:gd name="connsiteY0" fmla="*/ 2880320 h 2880320"/>
                <a:gd name="connsiteX1" fmla="*/ 321458 w 720080"/>
                <a:gd name="connsiteY1" fmla="*/ 0 h 2880320"/>
                <a:gd name="connsiteX2" fmla="*/ 720080 w 720080"/>
                <a:gd name="connsiteY2" fmla="*/ 2880320 h 2880320"/>
                <a:gd name="connsiteX3" fmla="*/ 0 w 720080"/>
                <a:gd name="connsiteY3" fmla="*/ 2880320 h 2880320"/>
                <a:gd name="connsiteX0" fmla="*/ 0 w 1461489"/>
                <a:gd name="connsiteY0" fmla="*/ 2904071 h 2904071"/>
                <a:gd name="connsiteX1" fmla="*/ 1461489 w 1461489"/>
                <a:gd name="connsiteY1" fmla="*/ 0 h 2904071"/>
                <a:gd name="connsiteX2" fmla="*/ 720080 w 1461489"/>
                <a:gd name="connsiteY2" fmla="*/ 2904071 h 2904071"/>
                <a:gd name="connsiteX3" fmla="*/ 0 w 1461489"/>
                <a:gd name="connsiteY3" fmla="*/ 2904071 h 2904071"/>
                <a:gd name="connsiteX0" fmla="*/ 0 w 2090881"/>
                <a:gd name="connsiteY0" fmla="*/ 2880320 h 2880320"/>
                <a:gd name="connsiteX1" fmla="*/ 2090881 w 2090881"/>
                <a:gd name="connsiteY1" fmla="*/ 0 h 2880320"/>
                <a:gd name="connsiteX2" fmla="*/ 720080 w 2090881"/>
                <a:gd name="connsiteY2" fmla="*/ 2880320 h 2880320"/>
                <a:gd name="connsiteX3" fmla="*/ 0 w 2090881"/>
                <a:gd name="connsiteY3" fmla="*/ 2880320 h 2880320"/>
                <a:gd name="connsiteX0" fmla="*/ 0 w 2150258"/>
                <a:gd name="connsiteY0" fmla="*/ 2880320 h 2880320"/>
                <a:gd name="connsiteX1" fmla="*/ 2150258 w 2150258"/>
                <a:gd name="connsiteY1" fmla="*/ 0 h 2880320"/>
                <a:gd name="connsiteX2" fmla="*/ 720080 w 2150258"/>
                <a:gd name="connsiteY2" fmla="*/ 2880320 h 2880320"/>
                <a:gd name="connsiteX3" fmla="*/ 0 w 2150258"/>
                <a:gd name="connsiteY3" fmla="*/ 288032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258" h="2880320">
                  <a:moveTo>
                    <a:pt x="0" y="2880320"/>
                  </a:moveTo>
                  <a:lnTo>
                    <a:pt x="2150258" y="0"/>
                  </a:lnTo>
                  <a:lnTo>
                    <a:pt x="720080" y="2880320"/>
                  </a:lnTo>
                  <a:lnTo>
                    <a:pt x="0" y="2880320"/>
                  </a:lnTo>
                  <a:close/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627784" y="2708920"/>
              <a:ext cx="1444475" cy="2880320"/>
            </a:xfrm>
            <a:custGeom>
              <a:avLst/>
              <a:gdLst>
                <a:gd name="connsiteX0" fmla="*/ 0 w 720080"/>
                <a:gd name="connsiteY0" fmla="*/ 2880320 h 2880320"/>
                <a:gd name="connsiteX1" fmla="*/ 720080 w 720080"/>
                <a:gd name="connsiteY1" fmla="*/ 0 h 2880320"/>
                <a:gd name="connsiteX2" fmla="*/ 720080 w 720080"/>
                <a:gd name="connsiteY2" fmla="*/ 2880320 h 2880320"/>
                <a:gd name="connsiteX3" fmla="*/ 0 w 720080"/>
                <a:gd name="connsiteY3" fmla="*/ 2880320 h 2880320"/>
                <a:gd name="connsiteX0" fmla="*/ 0 w 1444475"/>
                <a:gd name="connsiteY0" fmla="*/ 2880320 h 2880320"/>
                <a:gd name="connsiteX1" fmla="*/ 1444475 w 1444475"/>
                <a:gd name="connsiteY1" fmla="*/ 0 h 2880320"/>
                <a:gd name="connsiteX2" fmla="*/ 720080 w 1444475"/>
                <a:gd name="connsiteY2" fmla="*/ 2880320 h 2880320"/>
                <a:gd name="connsiteX3" fmla="*/ 0 w 1444475"/>
                <a:gd name="connsiteY3" fmla="*/ 288032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475" h="2880320">
                  <a:moveTo>
                    <a:pt x="0" y="2880320"/>
                  </a:moveTo>
                  <a:lnTo>
                    <a:pt x="1444475" y="0"/>
                  </a:lnTo>
                  <a:lnTo>
                    <a:pt x="720080" y="2880320"/>
                  </a:lnTo>
                  <a:lnTo>
                    <a:pt x="0" y="2880320"/>
                  </a:lnTo>
                  <a:close/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635896" y="2708920"/>
              <a:ext cx="720080" cy="2880320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 flipH="1">
            <a:off x="4788024" y="2348880"/>
            <a:ext cx="3816424" cy="2880320"/>
            <a:chOff x="539552" y="2708920"/>
            <a:chExt cx="3816424" cy="2880320"/>
          </a:xfrm>
        </p:grpSpPr>
        <p:sp>
          <p:nvSpPr>
            <p:cNvPr id="35" name="Isosceles Triangle 4"/>
            <p:cNvSpPr/>
            <p:nvPr/>
          </p:nvSpPr>
          <p:spPr>
            <a:xfrm>
              <a:off x="539552" y="2708920"/>
              <a:ext cx="2862777" cy="2880320"/>
            </a:xfrm>
            <a:custGeom>
              <a:avLst/>
              <a:gdLst>
                <a:gd name="connsiteX0" fmla="*/ 0 w 720080"/>
                <a:gd name="connsiteY0" fmla="*/ 2880320 h 2880320"/>
                <a:gd name="connsiteX1" fmla="*/ 321458 w 720080"/>
                <a:gd name="connsiteY1" fmla="*/ 0 h 2880320"/>
                <a:gd name="connsiteX2" fmla="*/ 720080 w 720080"/>
                <a:gd name="connsiteY2" fmla="*/ 2880320 h 2880320"/>
                <a:gd name="connsiteX3" fmla="*/ 0 w 720080"/>
                <a:gd name="connsiteY3" fmla="*/ 2880320 h 2880320"/>
                <a:gd name="connsiteX0" fmla="*/ 0 w 1140855"/>
                <a:gd name="connsiteY0" fmla="*/ 2844694 h 2844694"/>
                <a:gd name="connsiteX1" fmla="*/ 1140855 w 1140855"/>
                <a:gd name="connsiteY1" fmla="*/ 0 h 2844694"/>
                <a:gd name="connsiteX2" fmla="*/ 720080 w 1140855"/>
                <a:gd name="connsiteY2" fmla="*/ 2844694 h 2844694"/>
                <a:gd name="connsiteX3" fmla="*/ 0 w 1140855"/>
                <a:gd name="connsiteY3" fmla="*/ 2844694 h 2844694"/>
                <a:gd name="connsiteX0" fmla="*/ 0 w 2102757"/>
                <a:gd name="connsiteY0" fmla="*/ 2820944 h 2820944"/>
                <a:gd name="connsiteX1" fmla="*/ 2102757 w 2102757"/>
                <a:gd name="connsiteY1" fmla="*/ 0 h 2820944"/>
                <a:gd name="connsiteX2" fmla="*/ 720080 w 2102757"/>
                <a:gd name="connsiteY2" fmla="*/ 2820944 h 2820944"/>
                <a:gd name="connsiteX3" fmla="*/ 0 w 2102757"/>
                <a:gd name="connsiteY3" fmla="*/ 2820944 h 2820944"/>
                <a:gd name="connsiteX0" fmla="*/ 0 w 2862777"/>
                <a:gd name="connsiteY0" fmla="*/ 2856570 h 2856570"/>
                <a:gd name="connsiteX1" fmla="*/ 2862777 w 2862777"/>
                <a:gd name="connsiteY1" fmla="*/ 0 h 2856570"/>
                <a:gd name="connsiteX2" fmla="*/ 720080 w 2862777"/>
                <a:gd name="connsiteY2" fmla="*/ 2856570 h 2856570"/>
                <a:gd name="connsiteX3" fmla="*/ 0 w 2862777"/>
                <a:gd name="connsiteY3" fmla="*/ 2856570 h 285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777" h="2856570">
                  <a:moveTo>
                    <a:pt x="0" y="2856570"/>
                  </a:moveTo>
                  <a:lnTo>
                    <a:pt x="2862777" y="0"/>
                  </a:lnTo>
                  <a:lnTo>
                    <a:pt x="720080" y="2856570"/>
                  </a:lnTo>
                  <a:lnTo>
                    <a:pt x="0" y="2856570"/>
                  </a:lnTo>
                  <a:close/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5"/>
            <p:cNvSpPr/>
            <p:nvPr/>
          </p:nvSpPr>
          <p:spPr>
            <a:xfrm>
              <a:off x="1619672" y="2708920"/>
              <a:ext cx="2150258" cy="2880320"/>
            </a:xfrm>
            <a:custGeom>
              <a:avLst/>
              <a:gdLst>
                <a:gd name="connsiteX0" fmla="*/ 0 w 720080"/>
                <a:gd name="connsiteY0" fmla="*/ 2880320 h 2880320"/>
                <a:gd name="connsiteX1" fmla="*/ 321458 w 720080"/>
                <a:gd name="connsiteY1" fmla="*/ 0 h 2880320"/>
                <a:gd name="connsiteX2" fmla="*/ 720080 w 720080"/>
                <a:gd name="connsiteY2" fmla="*/ 2880320 h 2880320"/>
                <a:gd name="connsiteX3" fmla="*/ 0 w 720080"/>
                <a:gd name="connsiteY3" fmla="*/ 2880320 h 2880320"/>
                <a:gd name="connsiteX0" fmla="*/ 0 w 1461489"/>
                <a:gd name="connsiteY0" fmla="*/ 2904071 h 2904071"/>
                <a:gd name="connsiteX1" fmla="*/ 1461489 w 1461489"/>
                <a:gd name="connsiteY1" fmla="*/ 0 h 2904071"/>
                <a:gd name="connsiteX2" fmla="*/ 720080 w 1461489"/>
                <a:gd name="connsiteY2" fmla="*/ 2904071 h 2904071"/>
                <a:gd name="connsiteX3" fmla="*/ 0 w 1461489"/>
                <a:gd name="connsiteY3" fmla="*/ 2904071 h 2904071"/>
                <a:gd name="connsiteX0" fmla="*/ 0 w 2090881"/>
                <a:gd name="connsiteY0" fmla="*/ 2880320 h 2880320"/>
                <a:gd name="connsiteX1" fmla="*/ 2090881 w 2090881"/>
                <a:gd name="connsiteY1" fmla="*/ 0 h 2880320"/>
                <a:gd name="connsiteX2" fmla="*/ 720080 w 2090881"/>
                <a:gd name="connsiteY2" fmla="*/ 2880320 h 2880320"/>
                <a:gd name="connsiteX3" fmla="*/ 0 w 2090881"/>
                <a:gd name="connsiteY3" fmla="*/ 2880320 h 2880320"/>
                <a:gd name="connsiteX0" fmla="*/ 0 w 2150258"/>
                <a:gd name="connsiteY0" fmla="*/ 2880320 h 2880320"/>
                <a:gd name="connsiteX1" fmla="*/ 2150258 w 2150258"/>
                <a:gd name="connsiteY1" fmla="*/ 0 h 2880320"/>
                <a:gd name="connsiteX2" fmla="*/ 720080 w 2150258"/>
                <a:gd name="connsiteY2" fmla="*/ 2880320 h 2880320"/>
                <a:gd name="connsiteX3" fmla="*/ 0 w 2150258"/>
                <a:gd name="connsiteY3" fmla="*/ 288032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258" h="2880320">
                  <a:moveTo>
                    <a:pt x="0" y="2880320"/>
                  </a:moveTo>
                  <a:lnTo>
                    <a:pt x="2150258" y="0"/>
                  </a:lnTo>
                  <a:lnTo>
                    <a:pt x="720080" y="2880320"/>
                  </a:lnTo>
                  <a:lnTo>
                    <a:pt x="0" y="2880320"/>
                  </a:lnTo>
                  <a:close/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6"/>
            <p:cNvSpPr/>
            <p:nvPr/>
          </p:nvSpPr>
          <p:spPr>
            <a:xfrm>
              <a:off x="2627784" y="2708920"/>
              <a:ext cx="1444475" cy="2880320"/>
            </a:xfrm>
            <a:custGeom>
              <a:avLst/>
              <a:gdLst>
                <a:gd name="connsiteX0" fmla="*/ 0 w 720080"/>
                <a:gd name="connsiteY0" fmla="*/ 2880320 h 2880320"/>
                <a:gd name="connsiteX1" fmla="*/ 720080 w 720080"/>
                <a:gd name="connsiteY1" fmla="*/ 0 h 2880320"/>
                <a:gd name="connsiteX2" fmla="*/ 720080 w 720080"/>
                <a:gd name="connsiteY2" fmla="*/ 2880320 h 2880320"/>
                <a:gd name="connsiteX3" fmla="*/ 0 w 720080"/>
                <a:gd name="connsiteY3" fmla="*/ 2880320 h 2880320"/>
                <a:gd name="connsiteX0" fmla="*/ 0 w 1444475"/>
                <a:gd name="connsiteY0" fmla="*/ 2880320 h 2880320"/>
                <a:gd name="connsiteX1" fmla="*/ 1444475 w 1444475"/>
                <a:gd name="connsiteY1" fmla="*/ 0 h 2880320"/>
                <a:gd name="connsiteX2" fmla="*/ 720080 w 1444475"/>
                <a:gd name="connsiteY2" fmla="*/ 2880320 h 2880320"/>
                <a:gd name="connsiteX3" fmla="*/ 0 w 1444475"/>
                <a:gd name="connsiteY3" fmla="*/ 288032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475" h="2880320">
                  <a:moveTo>
                    <a:pt x="0" y="2880320"/>
                  </a:moveTo>
                  <a:lnTo>
                    <a:pt x="1444475" y="0"/>
                  </a:lnTo>
                  <a:lnTo>
                    <a:pt x="720080" y="2880320"/>
                  </a:lnTo>
                  <a:lnTo>
                    <a:pt x="0" y="2880320"/>
                  </a:lnTo>
                  <a:close/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3635896" y="2708920"/>
              <a:ext cx="720080" cy="2880320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55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96944" cy="792162"/>
          </a:xfrm>
        </p:spPr>
        <p:txBody>
          <a:bodyPr>
            <a:normAutofit/>
          </a:bodyPr>
          <a:lstStyle/>
          <a:p>
            <a:r>
              <a:rPr lang="en-GB" dirty="0"/>
              <a:t>Turning round in </a:t>
            </a:r>
            <a:r>
              <a:rPr lang="el-GR" dirty="0" smtClean="0"/>
              <a:t>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Divide height into </a:t>
            </a:r>
            <a:r>
              <a:rPr lang="en-GB" sz="2800" b="1" dirty="0" smtClean="0">
                <a:solidFill>
                  <a:srgbClr val="0070C0"/>
                </a:solidFill>
              </a:rPr>
              <a:t>m</a:t>
            </a:r>
            <a:r>
              <a:rPr lang="en-GB" sz="2800" dirty="0" smtClean="0"/>
              <a:t> + 2 equal bands</a:t>
            </a:r>
            <a:endParaRPr lang="en-GB" sz="2800" dirty="0"/>
          </a:p>
        </p:txBody>
      </p:sp>
      <p:sp>
        <p:nvSpPr>
          <p:cNvPr id="5" name="Isosceles Triangle 4"/>
          <p:cNvSpPr/>
          <p:nvPr/>
        </p:nvSpPr>
        <p:spPr>
          <a:xfrm>
            <a:off x="1691680" y="2348880"/>
            <a:ext cx="2862777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321458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140855"/>
              <a:gd name="connsiteY0" fmla="*/ 2844694 h 2844694"/>
              <a:gd name="connsiteX1" fmla="*/ 1140855 w 1140855"/>
              <a:gd name="connsiteY1" fmla="*/ 0 h 2844694"/>
              <a:gd name="connsiteX2" fmla="*/ 720080 w 1140855"/>
              <a:gd name="connsiteY2" fmla="*/ 2844694 h 2844694"/>
              <a:gd name="connsiteX3" fmla="*/ 0 w 1140855"/>
              <a:gd name="connsiteY3" fmla="*/ 2844694 h 2844694"/>
              <a:gd name="connsiteX0" fmla="*/ 0 w 2102757"/>
              <a:gd name="connsiteY0" fmla="*/ 2820944 h 2820944"/>
              <a:gd name="connsiteX1" fmla="*/ 2102757 w 2102757"/>
              <a:gd name="connsiteY1" fmla="*/ 0 h 2820944"/>
              <a:gd name="connsiteX2" fmla="*/ 720080 w 2102757"/>
              <a:gd name="connsiteY2" fmla="*/ 2820944 h 2820944"/>
              <a:gd name="connsiteX3" fmla="*/ 0 w 2102757"/>
              <a:gd name="connsiteY3" fmla="*/ 2820944 h 2820944"/>
              <a:gd name="connsiteX0" fmla="*/ 0 w 2862777"/>
              <a:gd name="connsiteY0" fmla="*/ 2856570 h 2856570"/>
              <a:gd name="connsiteX1" fmla="*/ 2862777 w 2862777"/>
              <a:gd name="connsiteY1" fmla="*/ 0 h 2856570"/>
              <a:gd name="connsiteX2" fmla="*/ 720080 w 2862777"/>
              <a:gd name="connsiteY2" fmla="*/ 2856570 h 2856570"/>
              <a:gd name="connsiteX3" fmla="*/ 0 w 2862777"/>
              <a:gd name="connsiteY3" fmla="*/ 2856570 h 28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2777" h="2856570">
                <a:moveTo>
                  <a:pt x="0" y="2856570"/>
                </a:moveTo>
                <a:lnTo>
                  <a:pt x="2862777" y="0"/>
                </a:lnTo>
                <a:lnTo>
                  <a:pt x="720080" y="2856570"/>
                </a:lnTo>
                <a:lnTo>
                  <a:pt x="0" y="2856570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2411761" y="2348880"/>
            <a:ext cx="2150258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321458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461489"/>
              <a:gd name="connsiteY0" fmla="*/ 2904071 h 2904071"/>
              <a:gd name="connsiteX1" fmla="*/ 1461489 w 1461489"/>
              <a:gd name="connsiteY1" fmla="*/ 0 h 2904071"/>
              <a:gd name="connsiteX2" fmla="*/ 720080 w 1461489"/>
              <a:gd name="connsiteY2" fmla="*/ 2904071 h 2904071"/>
              <a:gd name="connsiteX3" fmla="*/ 0 w 1461489"/>
              <a:gd name="connsiteY3" fmla="*/ 2904071 h 2904071"/>
              <a:gd name="connsiteX0" fmla="*/ 0 w 2090881"/>
              <a:gd name="connsiteY0" fmla="*/ 2880320 h 2880320"/>
              <a:gd name="connsiteX1" fmla="*/ 2090881 w 2090881"/>
              <a:gd name="connsiteY1" fmla="*/ 0 h 2880320"/>
              <a:gd name="connsiteX2" fmla="*/ 720080 w 2090881"/>
              <a:gd name="connsiteY2" fmla="*/ 2880320 h 2880320"/>
              <a:gd name="connsiteX3" fmla="*/ 0 w 2090881"/>
              <a:gd name="connsiteY3" fmla="*/ 2880320 h 2880320"/>
              <a:gd name="connsiteX0" fmla="*/ 0 w 2150258"/>
              <a:gd name="connsiteY0" fmla="*/ 2880320 h 2880320"/>
              <a:gd name="connsiteX1" fmla="*/ 2150258 w 2150258"/>
              <a:gd name="connsiteY1" fmla="*/ 0 h 2880320"/>
              <a:gd name="connsiteX2" fmla="*/ 720080 w 2150258"/>
              <a:gd name="connsiteY2" fmla="*/ 2880320 h 2880320"/>
              <a:gd name="connsiteX3" fmla="*/ 0 w 2150258"/>
              <a:gd name="connsiteY3" fmla="*/ 288032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258" h="2880320">
                <a:moveTo>
                  <a:pt x="0" y="2880320"/>
                </a:moveTo>
                <a:lnTo>
                  <a:pt x="2150258" y="0"/>
                </a:lnTo>
                <a:lnTo>
                  <a:pt x="720080" y="2880320"/>
                </a:lnTo>
                <a:lnTo>
                  <a:pt x="0" y="2880320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3131840" y="2348880"/>
            <a:ext cx="1444475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720080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444475"/>
              <a:gd name="connsiteY0" fmla="*/ 2880320 h 2880320"/>
              <a:gd name="connsiteX1" fmla="*/ 1444475 w 1444475"/>
              <a:gd name="connsiteY1" fmla="*/ 0 h 2880320"/>
              <a:gd name="connsiteX2" fmla="*/ 720080 w 1444475"/>
              <a:gd name="connsiteY2" fmla="*/ 2880320 h 2880320"/>
              <a:gd name="connsiteX3" fmla="*/ 0 w 1444475"/>
              <a:gd name="connsiteY3" fmla="*/ 288032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475" h="2880320">
                <a:moveTo>
                  <a:pt x="0" y="2880320"/>
                </a:moveTo>
                <a:lnTo>
                  <a:pt x="1444475" y="0"/>
                </a:lnTo>
                <a:lnTo>
                  <a:pt x="720080" y="2880320"/>
                </a:lnTo>
                <a:lnTo>
                  <a:pt x="0" y="2880320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3851920" y="2348880"/>
            <a:ext cx="720080" cy="288032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4"/>
          <p:cNvSpPr/>
          <p:nvPr/>
        </p:nvSpPr>
        <p:spPr>
          <a:xfrm flipH="1">
            <a:off x="4589543" y="2348880"/>
            <a:ext cx="2862777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321458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140855"/>
              <a:gd name="connsiteY0" fmla="*/ 2844694 h 2844694"/>
              <a:gd name="connsiteX1" fmla="*/ 1140855 w 1140855"/>
              <a:gd name="connsiteY1" fmla="*/ 0 h 2844694"/>
              <a:gd name="connsiteX2" fmla="*/ 720080 w 1140855"/>
              <a:gd name="connsiteY2" fmla="*/ 2844694 h 2844694"/>
              <a:gd name="connsiteX3" fmla="*/ 0 w 1140855"/>
              <a:gd name="connsiteY3" fmla="*/ 2844694 h 2844694"/>
              <a:gd name="connsiteX0" fmla="*/ 0 w 2102757"/>
              <a:gd name="connsiteY0" fmla="*/ 2820944 h 2820944"/>
              <a:gd name="connsiteX1" fmla="*/ 2102757 w 2102757"/>
              <a:gd name="connsiteY1" fmla="*/ 0 h 2820944"/>
              <a:gd name="connsiteX2" fmla="*/ 720080 w 2102757"/>
              <a:gd name="connsiteY2" fmla="*/ 2820944 h 2820944"/>
              <a:gd name="connsiteX3" fmla="*/ 0 w 2102757"/>
              <a:gd name="connsiteY3" fmla="*/ 2820944 h 2820944"/>
              <a:gd name="connsiteX0" fmla="*/ 0 w 2862777"/>
              <a:gd name="connsiteY0" fmla="*/ 2856570 h 2856570"/>
              <a:gd name="connsiteX1" fmla="*/ 2862777 w 2862777"/>
              <a:gd name="connsiteY1" fmla="*/ 0 h 2856570"/>
              <a:gd name="connsiteX2" fmla="*/ 720080 w 2862777"/>
              <a:gd name="connsiteY2" fmla="*/ 2856570 h 2856570"/>
              <a:gd name="connsiteX3" fmla="*/ 0 w 2862777"/>
              <a:gd name="connsiteY3" fmla="*/ 2856570 h 28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2777" h="2856570">
                <a:moveTo>
                  <a:pt x="0" y="2856570"/>
                </a:moveTo>
                <a:lnTo>
                  <a:pt x="2862777" y="0"/>
                </a:lnTo>
                <a:lnTo>
                  <a:pt x="720080" y="2856570"/>
                </a:lnTo>
                <a:lnTo>
                  <a:pt x="0" y="2856570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5"/>
          <p:cNvSpPr/>
          <p:nvPr/>
        </p:nvSpPr>
        <p:spPr>
          <a:xfrm flipH="1">
            <a:off x="4581981" y="2348880"/>
            <a:ext cx="2150258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321458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461489"/>
              <a:gd name="connsiteY0" fmla="*/ 2904071 h 2904071"/>
              <a:gd name="connsiteX1" fmla="*/ 1461489 w 1461489"/>
              <a:gd name="connsiteY1" fmla="*/ 0 h 2904071"/>
              <a:gd name="connsiteX2" fmla="*/ 720080 w 1461489"/>
              <a:gd name="connsiteY2" fmla="*/ 2904071 h 2904071"/>
              <a:gd name="connsiteX3" fmla="*/ 0 w 1461489"/>
              <a:gd name="connsiteY3" fmla="*/ 2904071 h 2904071"/>
              <a:gd name="connsiteX0" fmla="*/ 0 w 2090881"/>
              <a:gd name="connsiteY0" fmla="*/ 2880320 h 2880320"/>
              <a:gd name="connsiteX1" fmla="*/ 2090881 w 2090881"/>
              <a:gd name="connsiteY1" fmla="*/ 0 h 2880320"/>
              <a:gd name="connsiteX2" fmla="*/ 720080 w 2090881"/>
              <a:gd name="connsiteY2" fmla="*/ 2880320 h 2880320"/>
              <a:gd name="connsiteX3" fmla="*/ 0 w 2090881"/>
              <a:gd name="connsiteY3" fmla="*/ 2880320 h 2880320"/>
              <a:gd name="connsiteX0" fmla="*/ 0 w 2150258"/>
              <a:gd name="connsiteY0" fmla="*/ 2880320 h 2880320"/>
              <a:gd name="connsiteX1" fmla="*/ 2150258 w 2150258"/>
              <a:gd name="connsiteY1" fmla="*/ 0 h 2880320"/>
              <a:gd name="connsiteX2" fmla="*/ 720080 w 2150258"/>
              <a:gd name="connsiteY2" fmla="*/ 2880320 h 2880320"/>
              <a:gd name="connsiteX3" fmla="*/ 0 w 2150258"/>
              <a:gd name="connsiteY3" fmla="*/ 288032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258" h="2880320">
                <a:moveTo>
                  <a:pt x="0" y="2880320"/>
                </a:moveTo>
                <a:lnTo>
                  <a:pt x="2150258" y="0"/>
                </a:lnTo>
                <a:lnTo>
                  <a:pt x="720080" y="2880320"/>
                </a:lnTo>
                <a:lnTo>
                  <a:pt x="0" y="2880320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6"/>
          <p:cNvSpPr/>
          <p:nvPr/>
        </p:nvSpPr>
        <p:spPr>
          <a:xfrm flipH="1">
            <a:off x="4567685" y="2348880"/>
            <a:ext cx="1444475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720080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444475"/>
              <a:gd name="connsiteY0" fmla="*/ 2880320 h 2880320"/>
              <a:gd name="connsiteX1" fmla="*/ 1444475 w 1444475"/>
              <a:gd name="connsiteY1" fmla="*/ 0 h 2880320"/>
              <a:gd name="connsiteX2" fmla="*/ 720080 w 1444475"/>
              <a:gd name="connsiteY2" fmla="*/ 2880320 h 2880320"/>
              <a:gd name="connsiteX3" fmla="*/ 0 w 1444475"/>
              <a:gd name="connsiteY3" fmla="*/ 288032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475" h="2880320">
                <a:moveTo>
                  <a:pt x="0" y="2880320"/>
                </a:moveTo>
                <a:lnTo>
                  <a:pt x="1444475" y="0"/>
                </a:lnTo>
                <a:lnTo>
                  <a:pt x="720080" y="2880320"/>
                </a:lnTo>
                <a:lnTo>
                  <a:pt x="0" y="2880320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/>
          <p:cNvSpPr/>
          <p:nvPr/>
        </p:nvSpPr>
        <p:spPr>
          <a:xfrm flipH="1">
            <a:off x="4572000" y="2348880"/>
            <a:ext cx="720080" cy="288032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971600" y="4653136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1600" y="4077072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71600" y="3501008"/>
            <a:ext cx="720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1600" y="2924944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18316E-6 L -0.0316 -2.1831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18316E-6 L -0.0316 -2.1831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8316E-6 L 0.0316 -2.1831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18316E-6 L 0.03212 -2.1831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971600" y="4077072"/>
            <a:ext cx="720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96944" cy="792162"/>
          </a:xfrm>
        </p:spPr>
        <p:txBody>
          <a:bodyPr>
            <a:normAutofit/>
          </a:bodyPr>
          <a:lstStyle/>
          <a:p>
            <a:r>
              <a:rPr lang="en-GB" dirty="0"/>
              <a:t>Turning round in </a:t>
            </a:r>
            <a:r>
              <a:rPr lang="el-GR" dirty="0" smtClean="0"/>
              <a:t>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691680" y="2348880"/>
            <a:ext cx="2862777" cy="2880320"/>
            <a:chOff x="1691680" y="2708920"/>
            <a:chExt cx="2862777" cy="2880320"/>
          </a:xfrm>
        </p:grpSpPr>
        <p:sp>
          <p:nvSpPr>
            <p:cNvPr id="5" name="Isosceles Triangle 4"/>
            <p:cNvSpPr/>
            <p:nvPr/>
          </p:nvSpPr>
          <p:spPr>
            <a:xfrm>
              <a:off x="1691680" y="2708920"/>
              <a:ext cx="2862777" cy="2880320"/>
            </a:xfrm>
            <a:custGeom>
              <a:avLst/>
              <a:gdLst>
                <a:gd name="connsiteX0" fmla="*/ 0 w 720080"/>
                <a:gd name="connsiteY0" fmla="*/ 2880320 h 2880320"/>
                <a:gd name="connsiteX1" fmla="*/ 321458 w 720080"/>
                <a:gd name="connsiteY1" fmla="*/ 0 h 2880320"/>
                <a:gd name="connsiteX2" fmla="*/ 720080 w 720080"/>
                <a:gd name="connsiteY2" fmla="*/ 2880320 h 2880320"/>
                <a:gd name="connsiteX3" fmla="*/ 0 w 720080"/>
                <a:gd name="connsiteY3" fmla="*/ 2880320 h 2880320"/>
                <a:gd name="connsiteX0" fmla="*/ 0 w 1140855"/>
                <a:gd name="connsiteY0" fmla="*/ 2844694 h 2844694"/>
                <a:gd name="connsiteX1" fmla="*/ 1140855 w 1140855"/>
                <a:gd name="connsiteY1" fmla="*/ 0 h 2844694"/>
                <a:gd name="connsiteX2" fmla="*/ 720080 w 1140855"/>
                <a:gd name="connsiteY2" fmla="*/ 2844694 h 2844694"/>
                <a:gd name="connsiteX3" fmla="*/ 0 w 1140855"/>
                <a:gd name="connsiteY3" fmla="*/ 2844694 h 2844694"/>
                <a:gd name="connsiteX0" fmla="*/ 0 w 2102757"/>
                <a:gd name="connsiteY0" fmla="*/ 2820944 h 2820944"/>
                <a:gd name="connsiteX1" fmla="*/ 2102757 w 2102757"/>
                <a:gd name="connsiteY1" fmla="*/ 0 h 2820944"/>
                <a:gd name="connsiteX2" fmla="*/ 720080 w 2102757"/>
                <a:gd name="connsiteY2" fmla="*/ 2820944 h 2820944"/>
                <a:gd name="connsiteX3" fmla="*/ 0 w 2102757"/>
                <a:gd name="connsiteY3" fmla="*/ 2820944 h 2820944"/>
                <a:gd name="connsiteX0" fmla="*/ 0 w 2862777"/>
                <a:gd name="connsiteY0" fmla="*/ 2856570 h 2856570"/>
                <a:gd name="connsiteX1" fmla="*/ 2862777 w 2862777"/>
                <a:gd name="connsiteY1" fmla="*/ 0 h 2856570"/>
                <a:gd name="connsiteX2" fmla="*/ 720080 w 2862777"/>
                <a:gd name="connsiteY2" fmla="*/ 2856570 h 2856570"/>
                <a:gd name="connsiteX3" fmla="*/ 0 w 2862777"/>
                <a:gd name="connsiteY3" fmla="*/ 2856570 h 285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777" h="2856570">
                  <a:moveTo>
                    <a:pt x="0" y="2856570"/>
                  </a:moveTo>
                  <a:lnTo>
                    <a:pt x="2862777" y="0"/>
                  </a:lnTo>
                  <a:lnTo>
                    <a:pt x="720080" y="2856570"/>
                  </a:lnTo>
                  <a:lnTo>
                    <a:pt x="0" y="2856570"/>
                  </a:lnTo>
                  <a:close/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123728" y="2708920"/>
              <a:ext cx="2150258" cy="2880320"/>
            </a:xfrm>
            <a:custGeom>
              <a:avLst/>
              <a:gdLst>
                <a:gd name="connsiteX0" fmla="*/ 0 w 720080"/>
                <a:gd name="connsiteY0" fmla="*/ 2880320 h 2880320"/>
                <a:gd name="connsiteX1" fmla="*/ 321458 w 720080"/>
                <a:gd name="connsiteY1" fmla="*/ 0 h 2880320"/>
                <a:gd name="connsiteX2" fmla="*/ 720080 w 720080"/>
                <a:gd name="connsiteY2" fmla="*/ 2880320 h 2880320"/>
                <a:gd name="connsiteX3" fmla="*/ 0 w 720080"/>
                <a:gd name="connsiteY3" fmla="*/ 2880320 h 2880320"/>
                <a:gd name="connsiteX0" fmla="*/ 0 w 1461489"/>
                <a:gd name="connsiteY0" fmla="*/ 2904071 h 2904071"/>
                <a:gd name="connsiteX1" fmla="*/ 1461489 w 1461489"/>
                <a:gd name="connsiteY1" fmla="*/ 0 h 2904071"/>
                <a:gd name="connsiteX2" fmla="*/ 720080 w 1461489"/>
                <a:gd name="connsiteY2" fmla="*/ 2904071 h 2904071"/>
                <a:gd name="connsiteX3" fmla="*/ 0 w 1461489"/>
                <a:gd name="connsiteY3" fmla="*/ 2904071 h 2904071"/>
                <a:gd name="connsiteX0" fmla="*/ 0 w 2090881"/>
                <a:gd name="connsiteY0" fmla="*/ 2880320 h 2880320"/>
                <a:gd name="connsiteX1" fmla="*/ 2090881 w 2090881"/>
                <a:gd name="connsiteY1" fmla="*/ 0 h 2880320"/>
                <a:gd name="connsiteX2" fmla="*/ 720080 w 2090881"/>
                <a:gd name="connsiteY2" fmla="*/ 2880320 h 2880320"/>
                <a:gd name="connsiteX3" fmla="*/ 0 w 2090881"/>
                <a:gd name="connsiteY3" fmla="*/ 2880320 h 2880320"/>
                <a:gd name="connsiteX0" fmla="*/ 0 w 2150258"/>
                <a:gd name="connsiteY0" fmla="*/ 2880320 h 2880320"/>
                <a:gd name="connsiteX1" fmla="*/ 2150258 w 2150258"/>
                <a:gd name="connsiteY1" fmla="*/ 0 h 2880320"/>
                <a:gd name="connsiteX2" fmla="*/ 720080 w 2150258"/>
                <a:gd name="connsiteY2" fmla="*/ 2880320 h 2880320"/>
                <a:gd name="connsiteX3" fmla="*/ 0 w 2150258"/>
                <a:gd name="connsiteY3" fmla="*/ 288032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258" h="2880320">
                  <a:moveTo>
                    <a:pt x="0" y="2880320"/>
                  </a:moveTo>
                  <a:lnTo>
                    <a:pt x="2150258" y="0"/>
                  </a:lnTo>
                  <a:lnTo>
                    <a:pt x="720080" y="2880320"/>
                  </a:lnTo>
                  <a:lnTo>
                    <a:pt x="0" y="2880320"/>
                  </a:lnTo>
                  <a:close/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31840" y="2348880"/>
            <a:ext cx="1444475" cy="2880320"/>
            <a:chOff x="3131840" y="2708920"/>
            <a:chExt cx="1444475" cy="2880320"/>
          </a:xfrm>
        </p:grpSpPr>
        <p:sp>
          <p:nvSpPr>
            <p:cNvPr id="7" name="Isosceles Triangle 6"/>
            <p:cNvSpPr/>
            <p:nvPr/>
          </p:nvSpPr>
          <p:spPr>
            <a:xfrm>
              <a:off x="3131840" y="2708920"/>
              <a:ext cx="1444475" cy="2880320"/>
            </a:xfrm>
            <a:custGeom>
              <a:avLst/>
              <a:gdLst>
                <a:gd name="connsiteX0" fmla="*/ 0 w 720080"/>
                <a:gd name="connsiteY0" fmla="*/ 2880320 h 2880320"/>
                <a:gd name="connsiteX1" fmla="*/ 720080 w 720080"/>
                <a:gd name="connsiteY1" fmla="*/ 0 h 2880320"/>
                <a:gd name="connsiteX2" fmla="*/ 720080 w 720080"/>
                <a:gd name="connsiteY2" fmla="*/ 2880320 h 2880320"/>
                <a:gd name="connsiteX3" fmla="*/ 0 w 720080"/>
                <a:gd name="connsiteY3" fmla="*/ 2880320 h 2880320"/>
                <a:gd name="connsiteX0" fmla="*/ 0 w 1444475"/>
                <a:gd name="connsiteY0" fmla="*/ 2880320 h 2880320"/>
                <a:gd name="connsiteX1" fmla="*/ 1444475 w 1444475"/>
                <a:gd name="connsiteY1" fmla="*/ 0 h 2880320"/>
                <a:gd name="connsiteX2" fmla="*/ 720080 w 1444475"/>
                <a:gd name="connsiteY2" fmla="*/ 2880320 h 2880320"/>
                <a:gd name="connsiteX3" fmla="*/ 0 w 1444475"/>
                <a:gd name="connsiteY3" fmla="*/ 288032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475" h="2880320">
                  <a:moveTo>
                    <a:pt x="0" y="2880320"/>
                  </a:moveTo>
                  <a:lnTo>
                    <a:pt x="1444475" y="0"/>
                  </a:lnTo>
                  <a:lnTo>
                    <a:pt x="720080" y="2880320"/>
                  </a:lnTo>
                  <a:lnTo>
                    <a:pt x="0" y="2880320"/>
                  </a:lnTo>
                  <a:close/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563888" y="2708920"/>
              <a:ext cx="720080" cy="2880320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89543" y="2348880"/>
            <a:ext cx="2862777" cy="2880320"/>
            <a:chOff x="4589543" y="2708920"/>
            <a:chExt cx="2862777" cy="2880320"/>
          </a:xfrm>
        </p:grpSpPr>
        <p:sp>
          <p:nvSpPr>
            <p:cNvPr id="16" name="Isosceles Triangle 4"/>
            <p:cNvSpPr/>
            <p:nvPr/>
          </p:nvSpPr>
          <p:spPr>
            <a:xfrm flipH="1">
              <a:off x="4589543" y="2708920"/>
              <a:ext cx="2862777" cy="2880320"/>
            </a:xfrm>
            <a:custGeom>
              <a:avLst/>
              <a:gdLst>
                <a:gd name="connsiteX0" fmla="*/ 0 w 720080"/>
                <a:gd name="connsiteY0" fmla="*/ 2880320 h 2880320"/>
                <a:gd name="connsiteX1" fmla="*/ 321458 w 720080"/>
                <a:gd name="connsiteY1" fmla="*/ 0 h 2880320"/>
                <a:gd name="connsiteX2" fmla="*/ 720080 w 720080"/>
                <a:gd name="connsiteY2" fmla="*/ 2880320 h 2880320"/>
                <a:gd name="connsiteX3" fmla="*/ 0 w 720080"/>
                <a:gd name="connsiteY3" fmla="*/ 2880320 h 2880320"/>
                <a:gd name="connsiteX0" fmla="*/ 0 w 1140855"/>
                <a:gd name="connsiteY0" fmla="*/ 2844694 h 2844694"/>
                <a:gd name="connsiteX1" fmla="*/ 1140855 w 1140855"/>
                <a:gd name="connsiteY1" fmla="*/ 0 h 2844694"/>
                <a:gd name="connsiteX2" fmla="*/ 720080 w 1140855"/>
                <a:gd name="connsiteY2" fmla="*/ 2844694 h 2844694"/>
                <a:gd name="connsiteX3" fmla="*/ 0 w 1140855"/>
                <a:gd name="connsiteY3" fmla="*/ 2844694 h 2844694"/>
                <a:gd name="connsiteX0" fmla="*/ 0 w 2102757"/>
                <a:gd name="connsiteY0" fmla="*/ 2820944 h 2820944"/>
                <a:gd name="connsiteX1" fmla="*/ 2102757 w 2102757"/>
                <a:gd name="connsiteY1" fmla="*/ 0 h 2820944"/>
                <a:gd name="connsiteX2" fmla="*/ 720080 w 2102757"/>
                <a:gd name="connsiteY2" fmla="*/ 2820944 h 2820944"/>
                <a:gd name="connsiteX3" fmla="*/ 0 w 2102757"/>
                <a:gd name="connsiteY3" fmla="*/ 2820944 h 2820944"/>
                <a:gd name="connsiteX0" fmla="*/ 0 w 2862777"/>
                <a:gd name="connsiteY0" fmla="*/ 2856570 h 2856570"/>
                <a:gd name="connsiteX1" fmla="*/ 2862777 w 2862777"/>
                <a:gd name="connsiteY1" fmla="*/ 0 h 2856570"/>
                <a:gd name="connsiteX2" fmla="*/ 720080 w 2862777"/>
                <a:gd name="connsiteY2" fmla="*/ 2856570 h 2856570"/>
                <a:gd name="connsiteX3" fmla="*/ 0 w 2862777"/>
                <a:gd name="connsiteY3" fmla="*/ 2856570 h 285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2777" h="2856570">
                  <a:moveTo>
                    <a:pt x="0" y="2856570"/>
                  </a:moveTo>
                  <a:lnTo>
                    <a:pt x="2862777" y="0"/>
                  </a:lnTo>
                  <a:lnTo>
                    <a:pt x="720080" y="2856570"/>
                  </a:lnTo>
                  <a:lnTo>
                    <a:pt x="0" y="2856570"/>
                  </a:lnTo>
                  <a:close/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5"/>
            <p:cNvSpPr/>
            <p:nvPr/>
          </p:nvSpPr>
          <p:spPr>
            <a:xfrm flipH="1">
              <a:off x="4870014" y="2708920"/>
              <a:ext cx="2150258" cy="2880320"/>
            </a:xfrm>
            <a:custGeom>
              <a:avLst/>
              <a:gdLst>
                <a:gd name="connsiteX0" fmla="*/ 0 w 720080"/>
                <a:gd name="connsiteY0" fmla="*/ 2880320 h 2880320"/>
                <a:gd name="connsiteX1" fmla="*/ 321458 w 720080"/>
                <a:gd name="connsiteY1" fmla="*/ 0 h 2880320"/>
                <a:gd name="connsiteX2" fmla="*/ 720080 w 720080"/>
                <a:gd name="connsiteY2" fmla="*/ 2880320 h 2880320"/>
                <a:gd name="connsiteX3" fmla="*/ 0 w 720080"/>
                <a:gd name="connsiteY3" fmla="*/ 2880320 h 2880320"/>
                <a:gd name="connsiteX0" fmla="*/ 0 w 1461489"/>
                <a:gd name="connsiteY0" fmla="*/ 2904071 h 2904071"/>
                <a:gd name="connsiteX1" fmla="*/ 1461489 w 1461489"/>
                <a:gd name="connsiteY1" fmla="*/ 0 h 2904071"/>
                <a:gd name="connsiteX2" fmla="*/ 720080 w 1461489"/>
                <a:gd name="connsiteY2" fmla="*/ 2904071 h 2904071"/>
                <a:gd name="connsiteX3" fmla="*/ 0 w 1461489"/>
                <a:gd name="connsiteY3" fmla="*/ 2904071 h 2904071"/>
                <a:gd name="connsiteX0" fmla="*/ 0 w 2090881"/>
                <a:gd name="connsiteY0" fmla="*/ 2880320 h 2880320"/>
                <a:gd name="connsiteX1" fmla="*/ 2090881 w 2090881"/>
                <a:gd name="connsiteY1" fmla="*/ 0 h 2880320"/>
                <a:gd name="connsiteX2" fmla="*/ 720080 w 2090881"/>
                <a:gd name="connsiteY2" fmla="*/ 2880320 h 2880320"/>
                <a:gd name="connsiteX3" fmla="*/ 0 w 2090881"/>
                <a:gd name="connsiteY3" fmla="*/ 2880320 h 2880320"/>
                <a:gd name="connsiteX0" fmla="*/ 0 w 2150258"/>
                <a:gd name="connsiteY0" fmla="*/ 2880320 h 2880320"/>
                <a:gd name="connsiteX1" fmla="*/ 2150258 w 2150258"/>
                <a:gd name="connsiteY1" fmla="*/ 0 h 2880320"/>
                <a:gd name="connsiteX2" fmla="*/ 720080 w 2150258"/>
                <a:gd name="connsiteY2" fmla="*/ 2880320 h 2880320"/>
                <a:gd name="connsiteX3" fmla="*/ 0 w 2150258"/>
                <a:gd name="connsiteY3" fmla="*/ 288032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258" h="2880320">
                  <a:moveTo>
                    <a:pt x="0" y="2880320"/>
                  </a:moveTo>
                  <a:lnTo>
                    <a:pt x="2150258" y="0"/>
                  </a:lnTo>
                  <a:lnTo>
                    <a:pt x="720080" y="2880320"/>
                  </a:lnTo>
                  <a:lnTo>
                    <a:pt x="0" y="2880320"/>
                  </a:lnTo>
                  <a:close/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67685" y="2348880"/>
            <a:ext cx="1444475" cy="2880320"/>
            <a:chOff x="4567685" y="2708920"/>
            <a:chExt cx="1444475" cy="2880320"/>
          </a:xfrm>
        </p:grpSpPr>
        <p:sp>
          <p:nvSpPr>
            <p:cNvPr id="18" name="Isosceles Triangle 6"/>
            <p:cNvSpPr/>
            <p:nvPr/>
          </p:nvSpPr>
          <p:spPr>
            <a:xfrm flipH="1">
              <a:off x="4567685" y="2708920"/>
              <a:ext cx="1444475" cy="2880320"/>
            </a:xfrm>
            <a:custGeom>
              <a:avLst/>
              <a:gdLst>
                <a:gd name="connsiteX0" fmla="*/ 0 w 720080"/>
                <a:gd name="connsiteY0" fmla="*/ 2880320 h 2880320"/>
                <a:gd name="connsiteX1" fmla="*/ 720080 w 720080"/>
                <a:gd name="connsiteY1" fmla="*/ 0 h 2880320"/>
                <a:gd name="connsiteX2" fmla="*/ 720080 w 720080"/>
                <a:gd name="connsiteY2" fmla="*/ 2880320 h 2880320"/>
                <a:gd name="connsiteX3" fmla="*/ 0 w 720080"/>
                <a:gd name="connsiteY3" fmla="*/ 2880320 h 2880320"/>
                <a:gd name="connsiteX0" fmla="*/ 0 w 1444475"/>
                <a:gd name="connsiteY0" fmla="*/ 2880320 h 2880320"/>
                <a:gd name="connsiteX1" fmla="*/ 1444475 w 1444475"/>
                <a:gd name="connsiteY1" fmla="*/ 0 h 2880320"/>
                <a:gd name="connsiteX2" fmla="*/ 720080 w 1444475"/>
                <a:gd name="connsiteY2" fmla="*/ 2880320 h 2880320"/>
                <a:gd name="connsiteX3" fmla="*/ 0 w 1444475"/>
                <a:gd name="connsiteY3" fmla="*/ 288032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4475" h="2880320">
                  <a:moveTo>
                    <a:pt x="0" y="2880320"/>
                  </a:moveTo>
                  <a:lnTo>
                    <a:pt x="1444475" y="0"/>
                  </a:lnTo>
                  <a:lnTo>
                    <a:pt x="720080" y="2880320"/>
                  </a:lnTo>
                  <a:lnTo>
                    <a:pt x="0" y="2880320"/>
                  </a:lnTo>
                  <a:close/>
                </a:path>
              </a:pathLst>
            </a:cu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flipH="1">
              <a:off x="4860032" y="2708920"/>
              <a:ext cx="720080" cy="2880320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75000"/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971600" y="4653136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1600" y="3501008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1600" y="2924944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7262E-6 L -0.09479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942E-6 L 0.09462 -2.2294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971600" y="4653136"/>
            <a:ext cx="720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52928" cy="792162"/>
          </a:xfrm>
        </p:spPr>
        <p:txBody>
          <a:bodyPr>
            <a:normAutofit/>
          </a:bodyPr>
          <a:lstStyle/>
          <a:p>
            <a:r>
              <a:rPr lang="en-GB" dirty="0"/>
              <a:t>Turning round in </a:t>
            </a:r>
            <a:r>
              <a:rPr lang="el-GR" dirty="0" smtClean="0"/>
              <a:t>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91680" y="2348880"/>
            <a:ext cx="2862777" cy="2880320"/>
            <a:chOff x="1691680" y="2708920"/>
            <a:chExt cx="2862777" cy="2880320"/>
          </a:xfrm>
        </p:grpSpPr>
        <p:grpSp>
          <p:nvGrpSpPr>
            <p:cNvPr id="4" name="Group 3"/>
            <p:cNvGrpSpPr/>
            <p:nvPr/>
          </p:nvGrpSpPr>
          <p:grpSpPr>
            <a:xfrm>
              <a:off x="1691680" y="2708920"/>
              <a:ext cx="2862777" cy="2880320"/>
              <a:chOff x="1691680" y="2708920"/>
              <a:chExt cx="2862777" cy="2880320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1691680" y="2708920"/>
                <a:ext cx="2862777" cy="2880320"/>
              </a:xfrm>
              <a:custGeom>
                <a:avLst/>
                <a:gdLst>
                  <a:gd name="connsiteX0" fmla="*/ 0 w 720080"/>
                  <a:gd name="connsiteY0" fmla="*/ 2880320 h 2880320"/>
                  <a:gd name="connsiteX1" fmla="*/ 321458 w 720080"/>
                  <a:gd name="connsiteY1" fmla="*/ 0 h 2880320"/>
                  <a:gd name="connsiteX2" fmla="*/ 720080 w 720080"/>
                  <a:gd name="connsiteY2" fmla="*/ 2880320 h 2880320"/>
                  <a:gd name="connsiteX3" fmla="*/ 0 w 720080"/>
                  <a:gd name="connsiteY3" fmla="*/ 2880320 h 2880320"/>
                  <a:gd name="connsiteX0" fmla="*/ 0 w 1140855"/>
                  <a:gd name="connsiteY0" fmla="*/ 2844694 h 2844694"/>
                  <a:gd name="connsiteX1" fmla="*/ 1140855 w 1140855"/>
                  <a:gd name="connsiteY1" fmla="*/ 0 h 2844694"/>
                  <a:gd name="connsiteX2" fmla="*/ 720080 w 1140855"/>
                  <a:gd name="connsiteY2" fmla="*/ 2844694 h 2844694"/>
                  <a:gd name="connsiteX3" fmla="*/ 0 w 1140855"/>
                  <a:gd name="connsiteY3" fmla="*/ 2844694 h 2844694"/>
                  <a:gd name="connsiteX0" fmla="*/ 0 w 2102757"/>
                  <a:gd name="connsiteY0" fmla="*/ 2820944 h 2820944"/>
                  <a:gd name="connsiteX1" fmla="*/ 2102757 w 2102757"/>
                  <a:gd name="connsiteY1" fmla="*/ 0 h 2820944"/>
                  <a:gd name="connsiteX2" fmla="*/ 720080 w 2102757"/>
                  <a:gd name="connsiteY2" fmla="*/ 2820944 h 2820944"/>
                  <a:gd name="connsiteX3" fmla="*/ 0 w 2102757"/>
                  <a:gd name="connsiteY3" fmla="*/ 2820944 h 2820944"/>
                  <a:gd name="connsiteX0" fmla="*/ 0 w 2862777"/>
                  <a:gd name="connsiteY0" fmla="*/ 2856570 h 2856570"/>
                  <a:gd name="connsiteX1" fmla="*/ 2862777 w 2862777"/>
                  <a:gd name="connsiteY1" fmla="*/ 0 h 2856570"/>
                  <a:gd name="connsiteX2" fmla="*/ 720080 w 2862777"/>
                  <a:gd name="connsiteY2" fmla="*/ 2856570 h 2856570"/>
                  <a:gd name="connsiteX3" fmla="*/ 0 w 2862777"/>
                  <a:gd name="connsiteY3" fmla="*/ 2856570 h 285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2777" h="2856570">
                    <a:moveTo>
                      <a:pt x="0" y="2856570"/>
                    </a:moveTo>
                    <a:lnTo>
                      <a:pt x="2862777" y="0"/>
                    </a:lnTo>
                    <a:lnTo>
                      <a:pt x="720080" y="2856570"/>
                    </a:lnTo>
                    <a:lnTo>
                      <a:pt x="0" y="285657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2123728" y="2708920"/>
                <a:ext cx="2150258" cy="2880320"/>
              </a:xfrm>
              <a:custGeom>
                <a:avLst/>
                <a:gdLst>
                  <a:gd name="connsiteX0" fmla="*/ 0 w 720080"/>
                  <a:gd name="connsiteY0" fmla="*/ 2880320 h 2880320"/>
                  <a:gd name="connsiteX1" fmla="*/ 321458 w 720080"/>
                  <a:gd name="connsiteY1" fmla="*/ 0 h 2880320"/>
                  <a:gd name="connsiteX2" fmla="*/ 720080 w 720080"/>
                  <a:gd name="connsiteY2" fmla="*/ 2880320 h 2880320"/>
                  <a:gd name="connsiteX3" fmla="*/ 0 w 720080"/>
                  <a:gd name="connsiteY3" fmla="*/ 2880320 h 2880320"/>
                  <a:gd name="connsiteX0" fmla="*/ 0 w 1461489"/>
                  <a:gd name="connsiteY0" fmla="*/ 2904071 h 2904071"/>
                  <a:gd name="connsiteX1" fmla="*/ 1461489 w 1461489"/>
                  <a:gd name="connsiteY1" fmla="*/ 0 h 2904071"/>
                  <a:gd name="connsiteX2" fmla="*/ 720080 w 1461489"/>
                  <a:gd name="connsiteY2" fmla="*/ 2904071 h 2904071"/>
                  <a:gd name="connsiteX3" fmla="*/ 0 w 1461489"/>
                  <a:gd name="connsiteY3" fmla="*/ 2904071 h 2904071"/>
                  <a:gd name="connsiteX0" fmla="*/ 0 w 2090881"/>
                  <a:gd name="connsiteY0" fmla="*/ 2880320 h 2880320"/>
                  <a:gd name="connsiteX1" fmla="*/ 2090881 w 2090881"/>
                  <a:gd name="connsiteY1" fmla="*/ 0 h 2880320"/>
                  <a:gd name="connsiteX2" fmla="*/ 720080 w 2090881"/>
                  <a:gd name="connsiteY2" fmla="*/ 2880320 h 2880320"/>
                  <a:gd name="connsiteX3" fmla="*/ 0 w 2090881"/>
                  <a:gd name="connsiteY3" fmla="*/ 2880320 h 2880320"/>
                  <a:gd name="connsiteX0" fmla="*/ 0 w 2150258"/>
                  <a:gd name="connsiteY0" fmla="*/ 2880320 h 2880320"/>
                  <a:gd name="connsiteX1" fmla="*/ 2150258 w 2150258"/>
                  <a:gd name="connsiteY1" fmla="*/ 0 h 2880320"/>
                  <a:gd name="connsiteX2" fmla="*/ 720080 w 2150258"/>
                  <a:gd name="connsiteY2" fmla="*/ 2880320 h 2880320"/>
                  <a:gd name="connsiteX3" fmla="*/ 0 w 2150258"/>
                  <a:gd name="connsiteY3" fmla="*/ 2880320 h 288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258" h="2880320">
                    <a:moveTo>
                      <a:pt x="0" y="2880320"/>
                    </a:moveTo>
                    <a:lnTo>
                      <a:pt x="2150258" y="0"/>
                    </a:lnTo>
                    <a:lnTo>
                      <a:pt x="720080" y="2880320"/>
                    </a:lnTo>
                    <a:lnTo>
                      <a:pt x="0" y="288032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67744" y="2708920"/>
              <a:ext cx="1444475" cy="2880320"/>
              <a:chOff x="3131840" y="2708920"/>
              <a:chExt cx="1444475" cy="288032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3131840" y="2708920"/>
                <a:ext cx="1444475" cy="2880320"/>
              </a:xfrm>
              <a:custGeom>
                <a:avLst/>
                <a:gdLst>
                  <a:gd name="connsiteX0" fmla="*/ 0 w 720080"/>
                  <a:gd name="connsiteY0" fmla="*/ 2880320 h 2880320"/>
                  <a:gd name="connsiteX1" fmla="*/ 720080 w 720080"/>
                  <a:gd name="connsiteY1" fmla="*/ 0 h 2880320"/>
                  <a:gd name="connsiteX2" fmla="*/ 720080 w 720080"/>
                  <a:gd name="connsiteY2" fmla="*/ 2880320 h 2880320"/>
                  <a:gd name="connsiteX3" fmla="*/ 0 w 720080"/>
                  <a:gd name="connsiteY3" fmla="*/ 2880320 h 2880320"/>
                  <a:gd name="connsiteX0" fmla="*/ 0 w 1444475"/>
                  <a:gd name="connsiteY0" fmla="*/ 2880320 h 2880320"/>
                  <a:gd name="connsiteX1" fmla="*/ 1444475 w 1444475"/>
                  <a:gd name="connsiteY1" fmla="*/ 0 h 2880320"/>
                  <a:gd name="connsiteX2" fmla="*/ 720080 w 1444475"/>
                  <a:gd name="connsiteY2" fmla="*/ 2880320 h 2880320"/>
                  <a:gd name="connsiteX3" fmla="*/ 0 w 1444475"/>
                  <a:gd name="connsiteY3" fmla="*/ 2880320 h 288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4475" h="2880320">
                    <a:moveTo>
                      <a:pt x="0" y="2880320"/>
                    </a:moveTo>
                    <a:lnTo>
                      <a:pt x="1444475" y="0"/>
                    </a:lnTo>
                    <a:lnTo>
                      <a:pt x="720080" y="2880320"/>
                    </a:lnTo>
                    <a:lnTo>
                      <a:pt x="0" y="288032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3563888" y="2708920"/>
                <a:ext cx="720080" cy="2880320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589543" y="2348880"/>
            <a:ext cx="2862777" cy="2880320"/>
            <a:chOff x="4589543" y="2708920"/>
            <a:chExt cx="2862777" cy="2880320"/>
          </a:xfrm>
        </p:grpSpPr>
        <p:grpSp>
          <p:nvGrpSpPr>
            <p:cNvPr id="11" name="Group 10"/>
            <p:cNvGrpSpPr/>
            <p:nvPr/>
          </p:nvGrpSpPr>
          <p:grpSpPr>
            <a:xfrm>
              <a:off x="4589543" y="2708920"/>
              <a:ext cx="2862777" cy="2880320"/>
              <a:chOff x="4589543" y="2708920"/>
              <a:chExt cx="2862777" cy="2880320"/>
            </a:xfrm>
          </p:grpSpPr>
          <p:sp>
            <p:nvSpPr>
              <p:cNvPr id="16" name="Isosceles Triangle 4"/>
              <p:cNvSpPr/>
              <p:nvPr/>
            </p:nvSpPr>
            <p:spPr>
              <a:xfrm flipH="1">
                <a:off x="4589543" y="2708920"/>
                <a:ext cx="2862777" cy="2880320"/>
              </a:xfrm>
              <a:custGeom>
                <a:avLst/>
                <a:gdLst>
                  <a:gd name="connsiteX0" fmla="*/ 0 w 720080"/>
                  <a:gd name="connsiteY0" fmla="*/ 2880320 h 2880320"/>
                  <a:gd name="connsiteX1" fmla="*/ 321458 w 720080"/>
                  <a:gd name="connsiteY1" fmla="*/ 0 h 2880320"/>
                  <a:gd name="connsiteX2" fmla="*/ 720080 w 720080"/>
                  <a:gd name="connsiteY2" fmla="*/ 2880320 h 2880320"/>
                  <a:gd name="connsiteX3" fmla="*/ 0 w 720080"/>
                  <a:gd name="connsiteY3" fmla="*/ 2880320 h 2880320"/>
                  <a:gd name="connsiteX0" fmla="*/ 0 w 1140855"/>
                  <a:gd name="connsiteY0" fmla="*/ 2844694 h 2844694"/>
                  <a:gd name="connsiteX1" fmla="*/ 1140855 w 1140855"/>
                  <a:gd name="connsiteY1" fmla="*/ 0 h 2844694"/>
                  <a:gd name="connsiteX2" fmla="*/ 720080 w 1140855"/>
                  <a:gd name="connsiteY2" fmla="*/ 2844694 h 2844694"/>
                  <a:gd name="connsiteX3" fmla="*/ 0 w 1140855"/>
                  <a:gd name="connsiteY3" fmla="*/ 2844694 h 2844694"/>
                  <a:gd name="connsiteX0" fmla="*/ 0 w 2102757"/>
                  <a:gd name="connsiteY0" fmla="*/ 2820944 h 2820944"/>
                  <a:gd name="connsiteX1" fmla="*/ 2102757 w 2102757"/>
                  <a:gd name="connsiteY1" fmla="*/ 0 h 2820944"/>
                  <a:gd name="connsiteX2" fmla="*/ 720080 w 2102757"/>
                  <a:gd name="connsiteY2" fmla="*/ 2820944 h 2820944"/>
                  <a:gd name="connsiteX3" fmla="*/ 0 w 2102757"/>
                  <a:gd name="connsiteY3" fmla="*/ 2820944 h 2820944"/>
                  <a:gd name="connsiteX0" fmla="*/ 0 w 2862777"/>
                  <a:gd name="connsiteY0" fmla="*/ 2856570 h 2856570"/>
                  <a:gd name="connsiteX1" fmla="*/ 2862777 w 2862777"/>
                  <a:gd name="connsiteY1" fmla="*/ 0 h 2856570"/>
                  <a:gd name="connsiteX2" fmla="*/ 720080 w 2862777"/>
                  <a:gd name="connsiteY2" fmla="*/ 2856570 h 2856570"/>
                  <a:gd name="connsiteX3" fmla="*/ 0 w 2862777"/>
                  <a:gd name="connsiteY3" fmla="*/ 2856570 h 285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2777" h="2856570">
                    <a:moveTo>
                      <a:pt x="0" y="2856570"/>
                    </a:moveTo>
                    <a:lnTo>
                      <a:pt x="2862777" y="0"/>
                    </a:lnTo>
                    <a:lnTo>
                      <a:pt x="720080" y="2856570"/>
                    </a:lnTo>
                    <a:lnTo>
                      <a:pt x="0" y="285657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Isosceles Triangle 5"/>
              <p:cNvSpPr/>
              <p:nvPr/>
            </p:nvSpPr>
            <p:spPr>
              <a:xfrm flipH="1">
                <a:off x="4870014" y="2708920"/>
                <a:ext cx="2150258" cy="2880320"/>
              </a:xfrm>
              <a:custGeom>
                <a:avLst/>
                <a:gdLst>
                  <a:gd name="connsiteX0" fmla="*/ 0 w 720080"/>
                  <a:gd name="connsiteY0" fmla="*/ 2880320 h 2880320"/>
                  <a:gd name="connsiteX1" fmla="*/ 321458 w 720080"/>
                  <a:gd name="connsiteY1" fmla="*/ 0 h 2880320"/>
                  <a:gd name="connsiteX2" fmla="*/ 720080 w 720080"/>
                  <a:gd name="connsiteY2" fmla="*/ 2880320 h 2880320"/>
                  <a:gd name="connsiteX3" fmla="*/ 0 w 720080"/>
                  <a:gd name="connsiteY3" fmla="*/ 2880320 h 2880320"/>
                  <a:gd name="connsiteX0" fmla="*/ 0 w 1461489"/>
                  <a:gd name="connsiteY0" fmla="*/ 2904071 h 2904071"/>
                  <a:gd name="connsiteX1" fmla="*/ 1461489 w 1461489"/>
                  <a:gd name="connsiteY1" fmla="*/ 0 h 2904071"/>
                  <a:gd name="connsiteX2" fmla="*/ 720080 w 1461489"/>
                  <a:gd name="connsiteY2" fmla="*/ 2904071 h 2904071"/>
                  <a:gd name="connsiteX3" fmla="*/ 0 w 1461489"/>
                  <a:gd name="connsiteY3" fmla="*/ 2904071 h 2904071"/>
                  <a:gd name="connsiteX0" fmla="*/ 0 w 2090881"/>
                  <a:gd name="connsiteY0" fmla="*/ 2880320 h 2880320"/>
                  <a:gd name="connsiteX1" fmla="*/ 2090881 w 2090881"/>
                  <a:gd name="connsiteY1" fmla="*/ 0 h 2880320"/>
                  <a:gd name="connsiteX2" fmla="*/ 720080 w 2090881"/>
                  <a:gd name="connsiteY2" fmla="*/ 2880320 h 2880320"/>
                  <a:gd name="connsiteX3" fmla="*/ 0 w 2090881"/>
                  <a:gd name="connsiteY3" fmla="*/ 2880320 h 2880320"/>
                  <a:gd name="connsiteX0" fmla="*/ 0 w 2150258"/>
                  <a:gd name="connsiteY0" fmla="*/ 2880320 h 2880320"/>
                  <a:gd name="connsiteX1" fmla="*/ 2150258 w 2150258"/>
                  <a:gd name="connsiteY1" fmla="*/ 0 h 2880320"/>
                  <a:gd name="connsiteX2" fmla="*/ 720080 w 2150258"/>
                  <a:gd name="connsiteY2" fmla="*/ 2880320 h 2880320"/>
                  <a:gd name="connsiteX3" fmla="*/ 0 w 2150258"/>
                  <a:gd name="connsiteY3" fmla="*/ 2880320 h 288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258" h="2880320">
                    <a:moveTo>
                      <a:pt x="0" y="2880320"/>
                    </a:moveTo>
                    <a:lnTo>
                      <a:pt x="2150258" y="0"/>
                    </a:lnTo>
                    <a:lnTo>
                      <a:pt x="720080" y="2880320"/>
                    </a:lnTo>
                    <a:lnTo>
                      <a:pt x="0" y="288032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431781" y="2708920"/>
              <a:ext cx="1444475" cy="2880320"/>
              <a:chOff x="4567685" y="2708920"/>
              <a:chExt cx="1444475" cy="2880320"/>
            </a:xfrm>
          </p:grpSpPr>
          <p:sp>
            <p:nvSpPr>
              <p:cNvPr id="18" name="Isosceles Triangle 6"/>
              <p:cNvSpPr/>
              <p:nvPr/>
            </p:nvSpPr>
            <p:spPr>
              <a:xfrm flipH="1">
                <a:off x="4567685" y="2708920"/>
                <a:ext cx="1444475" cy="2880320"/>
              </a:xfrm>
              <a:custGeom>
                <a:avLst/>
                <a:gdLst>
                  <a:gd name="connsiteX0" fmla="*/ 0 w 720080"/>
                  <a:gd name="connsiteY0" fmla="*/ 2880320 h 2880320"/>
                  <a:gd name="connsiteX1" fmla="*/ 720080 w 720080"/>
                  <a:gd name="connsiteY1" fmla="*/ 0 h 2880320"/>
                  <a:gd name="connsiteX2" fmla="*/ 720080 w 720080"/>
                  <a:gd name="connsiteY2" fmla="*/ 2880320 h 2880320"/>
                  <a:gd name="connsiteX3" fmla="*/ 0 w 720080"/>
                  <a:gd name="connsiteY3" fmla="*/ 2880320 h 2880320"/>
                  <a:gd name="connsiteX0" fmla="*/ 0 w 1444475"/>
                  <a:gd name="connsiteY0" fmla="*/ 2880320 h 2880320"/>
                  <a:gd name="connsiteX1" fmla="*/ 1444475 w 1444475"/>
                  <a:gd name="connsiteY1" fmla="*/ 0 h 2880320"/>
                  <a:gd name="connsiteX2" fmla="*/ 720080 w 1444475"/>
                  <a:gd name="connsiteY2" fmla="*/ 2880320 h 2880320"/>
                  <a:gd name="connsiteX3" fmla="*/ 0 w 1444475"/>
                  <a:gd name="connsiteY3" fmla="*/ 2880320 h 288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4475" h="2880320">
                    <a:moveTo>
                      <a:pt x="0" y="2880320"/>
                    </a:moveTo>
                    <a:lnTo>
                      <a:pt x="1444475" y="0"/>
                    </a:lnTo>
                    <a:lnTo>
                      <a:pt x="720080" y="2880320"/>
                    </a:lnTo>
                    <a:lnTo>
                      <a:pt x="0" y="288032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flipH="1">
                <a:off x="4860032" y="2708920"/>
                <a:ext cx="720080" cy="2880320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2" name="Straight Connector 11"/>
          <p:cNvCxnSpPr/>
          <p:nvPr/>
        </p:nvCxnSpPr>
        <p:spPr>
          <a:xfrm>
            <a:off x="971600" y="4077072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1600" y="3501008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1600" y="2924944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7262E-6 L -0.1897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7262E-6 L 0.1899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Turning round in </a:t>
            </a:r>
            <a:r>
              <a:rPr lang="el-GR" dirty="0" smtClean="0"/>
              <a:t>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area of shape has been reduced by a factor of 2/(</a:t>
            </a:r>
            <a:r>
              <a:rPr lang="en-GB" sz="2800" b="1" dirty="0" smtClean="0">
                <a:solidFill>
                  <a:srgbClr val="0070C0"/>
                </a:solidFill>
              </a:rPr>
              <a:t>m</a:t>
            </a:r>
            <a:r>
              <a:rPr lang="en-GB" sz="2800" dirty="0" smtClean="0"/>
              <a:t>+2)</a:t>
            </a:r>
            <a:endParaRPr lang="en-GB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437415" y="2348880"/>
            <a:ext cx="2862777" cy="2880320"/>
            <a:chOff x="1691680" y="2708920"/>
            <a:chExt cx="2862777" cy="2880320"/>
          </a:xfrm>
        </p:grpSpPr>
        <p:grpSp>
          <p:nvGrpSpPr>
            <p:cNvPr id="4" name="Group 3"/>
            <p:cNvGrpSpPr/>
            <p:nvPr/>
          </p:nvGrpSpPr>
          <p:grpSpPr>
            <a:xfrm>
              <a:off x="1691680" y="2708920"/>
              <a:ext cx="2862777" cy="2880320"/>
              <a:chOff x="1691680" y="2708920"/>
              <a:chExt cx="2862777" cy="2880320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1691680" y="2708920"/>
                <a:ext cx="2862777" cy="2880320"/>
              </a:xfrm>
              <a:custGeom>
                <a:avLst/>
                <a:gdLst>
                  <a:gd name="connsiteX0" fmla="*/ 0 w 720080"/>
                  <a:gd name="connsiteY0" fmla="*/ 2880320 h 2880320"/>
                  <a:gd name="connsiteX1" fmla="*/ 321458 w 720080"/>
                  <a:gd name="connsiteY1" fmla="*/ 0 h 2880320"/>
                  <a:gd name="connsiteX2" fmla="*/ 720080 w 720080"/>
                  <a:gd name="connsiteY2" fmla="*/ 2880320 h 2880320"/>
                  <a:gd name="connsiteX3" fmla="*/ 0 w 720080"/>
                  <a:gd name="connsiteY3" fmla="*/ 2880320 h 2880320"/>
                  <a:gd name="connsiteX0" fmla="*/ 0 w 1140855"/>
                  <a:gd name="connsiteY0" fmla="*/ 2844694 h 2844694"/>
                  <a:gd name="connsiteX1" fmla="*/ 1140855 w 1140855"/>
                  <a:gd name="connsiteY1" fmla="*/ 0 h 2844694"/>
                  <a:gd name="connsiteX2" fmla="*/ 720080 w 1140855"/>
                  <a:gd name="connsiteY2" fmla="*/ 2844694 h 2844694"/>
                  <a:gd name="connsiteX3" fmla="*/ 0 w 1140855"/>
                  <a:gd name="connsiteY3" fmla="*/ 2844694 h 2844694"/>
                  <a:gd name="connsiteX0" fmla="*/ 0 w 2102757"/>
                  <a:gd name="connsiteY0" fmla="*/ 2820944 h 2820944"/>
                  <a:gd name="connsiteX1" fmla="*/ 2102757 w 2102757"/>
                  <a:gd name="connsiteY1" fmla="*/ 0 h 2820944"/>
                  <a:gd name="connsiteX2" fmla="*/ 720080 w 2102757"/>
                  <a:gd name="connsiteY2" fmla="*/ 2820944 h 2820944"/>
                  <a:gd name="connsiteX3" fmla="*/ 0 w 2102757"/>
                  <a:gd name="connsiteY3" fmla="*/ 2820944 h 2820944"/>
                  <a:gd name="connsiteX0" fmla="*/ 0 w 2862777"/>
                  <a:gd name="connsiteY0" fmla="*/ 2856570 h 2856570"/>
                  <a:gd name="connsiteX1" fmla="*/ 2862777 w 2862777"/>
                  <a:gd name="connsiteY1" fmla="*/ 0 h 2856570"/>
                  <a:gd name="connsiteX2" fmla="*/ 720080 w 2862777"/>
                  <a:gd name="connsiteY2" fmla="*/ 2856570 h 2856570"/>
                  <a:gd name="connsiteX3" fmla="*/ 0 w 2862777"/>
                  <a:gd name="connsiteY3" fmla="*/ 2856570 h 285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2777" h="2856570">
                    <a:moveTo>
                      <a:pt x="0" y="2856570"/>
                    </a:moveTo>
                    <a:lnTo>
                      <a:pt x="2862777" y="0"/>
                    </a:lnTo>
                    <a:lnTo>
                      <a:pt x="720080" y="2856570"/>
                    </a:lnTo>
                    <a:lnTo>
                      <a:pt x="0" y="285657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>
                <a:off x="2123728" y="2708920"/>
                <a:ext cx="2150258" cy="2880320"/>
              </a:xfrm>
              <a:custGeom>
                <a:avLst/>
                <a:gdLst>
                  <a:gd name="connsiteX0" fmla="*/ 0 w 720080"/>
                  <a:gd name="connsiteY0" fmla="*/ 2880320 h 2880320"/>
                  <a:gd name="connsiteX1" fmla="*/ 321458 w 720080"/>
                  <a:gd name="connsiteY1" fmla="*/ 0 h 2880320"/>
                  <a:gd name="connsiteX2" fmla="*/ 720080 w 720080"/>
                  <a:gd name="connsiteY2" fmla="*/ 2880320 h 2880320"/>
                  <a:gd name="connsiteX3" fmla="*/ 0 w 720080"/>
                  <a:gd name="connsiteY3" fmla="*/ 2880320 h 2880320"/>
                  <a:gd name="connsiteX0" fmla="*/ 0 w 1461489"/>
                  <a:gd name="connsiteY0" fmla="*/ 2904071 h 2904071"/>
                  <a:gd name="connsiteX1" fmla="*/ 1461489 w 1461489"/>
                  <a:gd name="connsiteY1" fmla="*/ 0 h 2904071"/>
                  <a:gd name="connsiteX2" fmla="*/ 720080 w 1461489"/>
                  <a:gd name="connsiteY2" fmla="*/ 2904071 h 2904071"/>
                  <a:gd name="connsiteX3" fmla="*/ 0 w 1461489"/>
                  <a:gd name="connsiteY3" fmla="*/ 2904071 h 2904071"/>
                  <a:gd name="connsiteX0" fmla="*/ 0 w 2090881"/>
                  <a:gd name="connsiteY0" fmla="*/ 2880320 h 2880320"/>
                  <a:gd name="connsiteX1" fmla="*/ 2090881 w 2090881"/>
                  <a:gd name="connsiteY1" fmla="*/ 0 h 2880320"/>
                  <a:gd name="connsiteX2" fmla="*/ 720080 w 2090881"/>
                  <a:gd name="connsiteY2" fmla="*/ 2880320 h 2880320"/>
                  <a:gd name="connsiteX3" fmla="*/ 0 w 2090881"/>
                  <a:gd name="connsiteY3" fmla="*/ 2880320 h 2880320"/>
                  <a:gd name="connsiteX0" fmla="*/ 0 w 2150258"/>
                  <a:gd name="connsiteY0" fmla="*/ 2880320 h 2880320"/>
                  <a:gd name="connsiteX1" fmla="*/ 2150258 w 2150258"/>
                  <a:gd name="connsiteY1" fmla="*/ 0 h 2880320"/>
                  <a:gd name="connsiteX2" fmla="*/ 720080 w 2150258"/>
                  <a:gd name="connsiteY2" fmla="*/ 2880320 h 2880320"/>
                  <a:gd name="connsiteX3" fmla="*/ 0 w 2150258"/>
                  <a:gd name="connsiteY3" fmla="*/ 2880320 h 288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258" h="2880320">
                    <a:moveTo>
                      <a:pt x="0" y="2880320"/>
                    </a:moveTo>
                    <a:lnTo>
                      <a:pt x="2150258" y="0"/>
                    </a:lnTo>
                    <a:lnTo>
                      <a:pt x="720080" y="2880320"/>
                    </a:lnTo>
                    <a:lnTo>
                      <a:pt x="0" y="288032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67744" y="2708920"/>
              <a:ext cx="1444475" cy="2880320"/>
              <a:chOff x="3131840" y="2708920"/>
              <a:chExt cx="1444475" cy="288032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3131840" y="2708920"/>
                <a:ext cx="1444475" cy="2880320"/>
              </a:xfrm>
              <a:custGeom>
                <a:avLst/>
                <a:gdLst>
                  <a:gd name="connsiteX0" fmla="*/ 0 w 720080"/>
                  <a:gd name="connsiteY0" fmla="*/ 2880320 h 2880320"/>
                  <a:gd name="connsiteX1" fmla="*/ 720080 w 720080"/>
                  <a:gd name="connsiteY1" fmla="*/ 0 h 2880320"/>
                  <a:gd name="connsiteX2" fmla="*/ 720080 w 720080"/>
                  <a:gd name="connsiteY2" fmla="*/ 2880320 h 2880320"/>
                  <a:gd name="connsiteX3" fmla="*/ 0 w 720080"/>
                  <a:gd name="connsiteY3" fmla="*/ 2880320 h 2880320"/>
                  <a:gd name="connsiteX0" fmla="*/ 0 w 1444475"/>
                  <a:gd name="connsiteY0" fmla="*/ 2880320 h 2880320"/>
                  <a:gd name="connsiteX1" fmla="*/ 1444475 w 1444475"/>
                  <a:gd name="connsiteY1" fmla="*/ 0 h 2880320"/>
                  <a:gd name="connsiteX2" fmla="*/ 720080 w 1444475"/>
                  <a:gd name="connsiteY2" fmla="*/ 2880320 h 2880320"/>
                  <a:gd name="connsiteX3" fmla="*/ 0 w 1444475"/>
                  <a:gd name="connsiteY3" fmla="*/ 2880320 h 288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4475" h="2880320">
                    <a:moveTo>
                      <a:pt x="0" y="2880320"/>
                    </a:moveTo>
                    <a:lnTo>
                      <a:pt x="1444475" y="0"/>
                    </a:lnTo>
                    <a:lnTo>
                      <a:pt x="720080" y="2880320"/>
                    </a:lnTo>
                    <a:lnTo>
                      <a:pt x="0" y="288032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3563888" y="2708920"/>
                <a:ext cx="720080" cy="2880320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861351" y="2348880"/>
            <a:ext cx="2862777" cy="2880320"/>
            <a:chOff x="4589543" y="2708920"/>
            <a:chExt cx="2862777" cy="2880320"/>
          </a:xfrm>
        </p:grpSpPr>
        <p:grpSp>
          <p:nvGrpSpPr>
            <p:cNvPr id="11" name="Group 10"/>
            <p:cNvGrpSpPr/>
            <p:nvPr/>
          </p:nvGrpSpPr>
          <p:grpSpPr>
            <a:xfrm>
              <a:off x="4589543" y="2708920"/>
              <a:ext cx="2862777" cy="2880320"/>
              <a:chOff x="4589543" y="2708920"/>
              <a:chExt cx="2862777" cy="2880320"/>
            </a:xfrm>
          </p:grpSpPr>
          <p:sp>
            <p:nvSpPr>
              <p:cNvPr id="16" name="Isosceles Triangle 4"/>
              <p:cNvSpPr/>
              <p:nvPr/>
            </p:nvSpPr>
            <p:spPr>
              <a:xfrm flipH="1">
                <a:off x="4589543" y="2708920"/>
                <a:ext cx="2862777" cy="2880320"/>
              </a:xfrm>
              <a:custGeom>
                <a:avLst/>
                <a:gdLst>
                  <a:gd name="connsiteX0" fmla="*/ 0 w 720080"/>
                  <a:gd name="connsiteY0" fmla="*/ 2880320 h 2880320"/>
                  <a:gd name="connsiteX1" fmla="*/ 321458 w 720080"/>
                  <a:gd name="connsiteY1" fmla="*/ 0 h 2880320"/>
                  <a:gd name="connsiteX2" fmla="*/ 720080 w 720080"/>
                  <a:gd name="connsiteY2" fmla="*/ 2880320 h 2880320"/>
                  <a:gd name="connsiteX3" fmla="*/ 0 w 720080"/>
                  <a:gd name="connsiteY3" fmla="*/ 2880320 h 2880320"/>
                  <a:gd name="connsiteX0" fmla="*/ 0 w 1140855"/>
                  <a:gd name="connsiteY0" fmla="*/ 2844694 h 2844694"/>
                  <a:gd name="connsiteX1" fmla="*/ 1140855 w 1140855"/>
                  <a:gd name="connsiteY1" fmla="*/ 0 h 2844694"/>
                  <a:gd name="connsiteX2" fmla="*/ 720080 w 1140855"/>
                  <a:gd name="connsiteY2" fmla="*/ 2844694 h 2844694"/>
                  <a:gd name="connsiteX3" fmla="*/ 0 w 1140855"/>
                  <a:gd name="connsiteY3" fmla="*/ 2844694 h 2844694"/>
                  <a:gd name="connsiteX0" fmla="*/ 0 w 2102757"/>
                  <a:gd name="connsiteY0" fmla="*/ 2820944 h 2820944"/>
                  <a:gd name="connsiteX1" fmla="*/ 2102757 w 2102757"/>
                  <a:gd name="connsiteY1" fmla="*/ 0 h 2820944"/>
                  <a:gd name="connsiteX2" fmla="*/ 720080 w 2102757"/>
                  <a:gd name="connsiteY2" fmla="*/ 2820944 h 2820944"/>
                  <a:gd name="connsiteX3" fmla="*/ 0 w 2102757"/>
                  <a:gd name="connsiteY3" fmla="*/ 2820944 h 2820944"/>
                  <a:gd name="connsiteX0" fmla="*/ 0 w 2862777"/>
                  <a:gd name="connsiteY0" fmla="*/ 2856570 h 2856570"/>
                  <a:gd name="connsiteX1" fmla="*/ 2862777 w 2862777"/>
                  <a:gd name="connsiteY1" fmla="*/ 0 h 2856570"/>
                  <a:gd name="connsiteX2" fmla="*/ 720080 w 2862777"/>
                  <a:gd name="connsiteY2" fmla="*/ 2856570 h 2856570"/>
                  <a:gd name="connsiteX3" fmla="*/ 0 w 2862777"/>
                  <a:gd name="connsiteY3" fmla="*/ 2856570 h 285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2777" h="2856570">
                    <a:moveTo>
                      <a:pt x="0" y="2856570"/>
                    </a:moveTo>
                    <a:lnTo>
                      <a:pt x="2862777" y="0"/>
                    </a:lnTo>
                    <a:lnTo>
                      <a:pt x="720080" y="2856570"/>
                    </a:lnTo>
                    <a:lnTo>
                      <a:pt x="0" y="285657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Isosceles Triangle 5"/>
              <p:cNvSpPr/>
              <p:nvPr/>
            </p:nvSpPr>
            <p:spPr>
              <a:xfrm flipH="1">
                <a:off x="4870014" y="2708920"/>
                <a:ext cx="2150258" cy="2880320"/>
              </a:xfrm>
              <a:custGeom>
                <a:avLst/>
                <a:gdLst>
                  <a:gd name="connsiteX0" fmla="*/ 0 w 720080"/>
                  <a:gd name="connsiteY0" fmla="*/ 2880320 h 2880320"/>
                  <a:gd name="connsiteX1" fmla="*/ 321458 w 720080"/>
                  <a:gd name="connsiteY1" fmla="*/ 0 h 2880320"/>
                  <a:gd name="connsiteX2" fmla="*/ 720080 w 720080"/>
                  <a:gd name="connsiteY2" fmla="*/ 2880320 h 2880320"/>
                  <a:gd name="connsiteX3" fmla="*/ 0 w 720080"/>
                  <a:gd name="connsiteY3" fmla="*/ 2880320 h 2880320"/>
                  <a:gd name="connsiteX0" fmla="*/ 0 w 1461489"/>
                  <a:gd name="connsiteY0" fmla="*/ 2904071 h 2904071"/>
                  <a:gd name="connsiteX1" fmla="*/ 1461489 w 1461489"/>
                  <a:gd name="connsiteY1" fmla="*/ 0 h 2904071"/>
                  <a:gd name="connsiteX2" fmla="*/ 720080 w 1461489"/>
                  <a:gd name="connsiteY2" fmla="*/ 2904071 h 2904071"/>
                  <a:gd name="connsiteX3" fmla="*/ 0 w 1461489"/>
                  <a:gd name="connsiteY3" fmla="*/ 2904071 h 2904071"/>
                  <a:gd name="connsiteX0" fmla="*/ 0 w 2090881"/>
                  <a:gd name="connsiteY0" fmla="*/ 2880320 h 2880320"/>
                  <a:gd name="connsiteX1" fmla="*/ 2090881 w 2090881"/>
                  <a:gd name="connsiteY1" fmla="*/ 0 h 2880320"/>
                  <a:gd name="connsiteX2" fmla="*/ 720080 w 2090881"/>
                  <a:gd name="connsiteY2" fmla="*/ 2880320 h 2880320"/>
                  <a:gd name="connsiteX3" fmla="*/ 0 w 2090881"/>
                  <a:gd name="connsiteY3" fmla="*/ 2880320 h 2880320"/>
                  <a:gd name="connsiteX0" fmla="*/ 0 w 2150258"/>
                  <a:gd name="connsiteY0" fmla="*/ 2880320 h 2880320"/>
                  <a:gd name="connsiteX1" fmla="*/ 2150258 w 2150258"/>
                  <a:gd name="connsiteY1" fmla="*/ 0 h 2880320"/>
                  <a:gd name="connsiteX2" fmla="*/ 720080 w 2150258"/>
                  <a:gd name="connsiteY2" fmla="*/ 2880320 h 2880320"/>
                  <a:gd name="connsiteX3" fmla="*/ 0 w 2150258"/>
                  <a:gd name="connsiteY3" fmla="*/ 2880320 h 288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0258" h="2880320">
                    <a:moveTo>
                      <a:pt x="0" y="2880320"/>
                    </a:moveTo>
                    <a:lnTo>
                      <a:pt x="2150258" y="0"/>
                    </a:lnTo>
                    <a:lnTo>
                      <a:pt x="720080" y="2880320"/>
                    </a:lnTo>
                    <a:lnTo>
                      <a:pt x="0" y="288032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431781" y="2708920"/>
              <a:ext cx="1444475" cy="2880320"/>
              <a:chOff x="4567685" y="2708920"/>
              <a:chExt cx="1444475" cy="2880320"/>
            </a:xfrm>
          </p:grpSpPr>
          <p:sp>
            <p:nvSpPr>
              <p:cNvPr id="18" name="Isosceles Triangle 6"/>
              <p:cNvSpPr/>
              <p:nvPr/>
            </p:nvSpPr>
            <p:spPr>
              <a:xfrm flipH="1">
                <a:off x="4567685" y="2708920"/>
                <a:ext cx="1444475" cy="2880320"/>
              </a:xfrm>
              <a:custGeom>
                <a:avLst/>
                <a:gdLst>
                  <a:gd name="connsiteX0" fmla="*/ 0 w 720080"/>
                  <a:gd name="connsiteY0" fmla="*/ 2880320 h 2880320"/>
                  <a:gd name="connsiteX1" fmla="*/ 720080 w 720080"/>
                  <a:gd name="connsiteY1" fmla="*/ 0 h 2880320"/>
                  <a:gd name="connsiteX2" fmla="*/ 720080 w 720080"/>
                  <a:gd name="connsiteY2" fmla="*/ 2880320 h 2880320"/>
                  <a:gd name="connsiteX3" fmla="*/ 0 w 720080"/>
                  <a:gd name="connsiteY3" fmla="*/ 2880320 h 2880320"/>
                  <a:gd name="connsiteX0" fmla="*/ 0 w 1444475"/>
                  <a:gd name="connsiteY0" fmla="*/ 2880320 h 2880320"/>
                  <a:gd name="connsiteX1" fmla="*/ 1444475 w 1444475"/>
                  <a:gd name="connsiteY1" fmla="*/ 0 h 2880320"/>
                  <a:gd name="connsiteX2" fmla="*/ 720080 w 1444475"/>
                  <a:gd name="connsiteY2" fmla="*/ 2880320 h 2880320"/>
                  <a:gd name="connsiteX3" fmla="*/ 0 w 1444475"/>
                  <a:gd name="connsiteY3" fmla="*/ 2880320 h 288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4475" h="2880320">
                    <a:moveTo>
                      <a:pt x="0" y="2880320"/>
                    </a:moveTo>
                    <a:lnTo>
                      <a:pt x="1444475" y="0"/>
                    </a:lnTo>
                    <a:lnTo>
                      <a:pt x="720080" y="2880320"/>
                    </a:lnTo>
                    <a:lnTo>
                      <a:pt x="0" y="288032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flipH="1">
                <a:off x="4860032" y="2708920"/>
                <a:ext cx="720080" cy="2880320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75000"/>
                  <a:alpha val="2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051720" y="5517232"/>
            <a:ext cx="50456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By choosing </a:t>
            </a:r>
            <a:r>
              <a:rPr lang="en-GB" sz="2800" b="1" dirty="0" smtClean="0">
                <a:solidFill>
                  <a:srgbClr val="0070C0"/>
                </a:solidFill>
              </a:rPr>
              <a:t>m</a:t>
            </a:r>
            <a:r>
              <a:rPr lang="en-GB" sz="2800" dirty="0" smtClean="0"/>
              <a:t> large enough </a:t>
            </a:r>
            <a:br>
              <a:rPr lang="en-GB" sz="2800" dirty="0" smtClean="0"/>
            </a:br>
            <a:r>
              <a:rPr lang="en-GB" sz="2800" dirty="0" smtClean="0"/>
              <a:t>we can make this arbitrarily small</a:t>
            </a:r>
            <a:endParaRPr lang="en-GB" sz="2800" dirty="0"/>
          </a:p>
        </p:txBody>
      </p:sp>
      <p:sp>
        <p:nvSpPr>
          <p:cNvPr id="23" name="Isosceles Triangle 4"/>
          <p:cNvSpPr/>
          <p:nvPr/>
        </p:nvSpPr>
        <p:spPr>
          <a:xfrm>
            <a:off x="1691681" y="2348880"/>
            <a:ext cx="5756104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321458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140855"/>
              <a:gd name="connsiteY0" fmla="*/ 2844694 h 2844694"/>
              <a:gd name="connsiteX1" fmla="*/ 1140855 w 1140855"/>
              <a:gd name="connsiteY1" fmla="*/ 0 h 2844694"/>
              <a:gd name="connsiteX2" fmla="*/ 720080 w 1140855"/>
              <a:gd name="connsiteY2" fmla="*/ 2844694 h 2844694"/>
              <a:gd name="connsiteX3" fmla="*/ 0 w 1140855"/>
              <a:gd name="connsiteY3" fmla="*/ 2844694 h 2844694"/>
              <a:gd name="connsiteX0" fmla="*/ 0 w 2102757"/>
              <a:gd name="connsiteY0" fmla="*/ 2820944 h 2820944"/>
              <a:gd name="connsiteX1" fmla="*/ 2102757 w 2102757"/>
              <a:gd name="connsiteY1" fmla="*/ 0 h 2820944"/>
              <a:gd name="connsiteX2" fmla="*/ 720080 w 2102757"/>
              <a:gd name="connsiteY2" fmla="*/ 2820944 h 2820944"/>
              <a:gd name="connsiteX3" fmla="*/ 0 w 2102757"/>
              <a:gd name="connsiteY3" fmla="*/ 2820944 h 2820944"/>
              <a:gd name="connsiteX0" fmla="*/ 0 w 2862777"/>
              <a:gd name="connsiteY0" fmla="*/ 2856570 h 2856570"/>
              <a:gd name="connsiteX1" fmla="*/ 2862777 w 2862777"/>
              <a:gd name="connsiteY1" fmla="*/ 0 h 2856570"/>
              <a:gd name="connsiteX2" fmla="*/ 720080 w 2862777"/>
              <a:gd name="connsiteY2" fmla="*/ 2856570 h 2856570"/>
              <a:gd name="connsiteX3" fmla="*/ 0 w 2862777"/>
              <a:gd name="connsiteY3" fmla="*/ 2856570 h 2856570"/>
              <a:gd name="connsiteX0" fmla="*/ 0 w 5756104"/>
              <a:gd name="connsiteY0" fmla="*/ 2856570 h 2856570"/>
              <a:gd name="connsiteX1" fmla="*/ 2862777 w 5756104"/>
              <a:gd name="connsiteY1" fmla="*/ 0 h 2856570"/>
              <a:gd name="connsiteX2" fmla="*/ 5756104 w 5756104"/>
              <a:gd name="connsiteY2" fmla="*/ 2856570 h 2856570"/>
              <a:gd name="connsiteX3" fmla="*/ 0 w 5756104"/>
              <a:gd name="connsiteY3" fmla="*/ 2856570 h 28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104" h="2856570">
                <a:moveTo>
                  <a:pt x="0" y="2856570"/>
                </a:moveTo>
                <a:lnTo>
                  <a:pt x="2862777" y="0"/>
                </a:lnTo>
                <a:lnTo>
                  <a:pt x="5756104" y="2856570"/>
                </a:lnTo>
                <a:lnTo>
                  <a:pt x="0" y="285657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43000"/>
            <a:ext cx="8496944" cy="5410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area of the </a:t>
            </a:r>
            <a:r>
              <a:rPr lang="en-GB" sz="2800" dirty="0" err="1" smtClean="0"/>
              <a:t>spikagon</a:t>
            </a:r>
            <a:r>
              <a:rPr lang="en-GB" sz="2800" dirty="0" smtClean="0"/>
              <a:t> can be made arbitrarily small </a:t>
            </a:r>
            <a:br>
              <a:rPr lang="en-GB" sz="2800" dirty="0" smtClean="0"/>
            </a:br>
            <a:r>
              <a:rPr lang="en-GB" sz="2800" dirty="0" smtClean="0"/>
              <a:t>(by choosing </a:t>
            </a:r>
            <a:r>
              <a:rPr lang="en-GB" sz="2800" b="1" dirty="0" smtClean="0">
                <a:solidFill>
                  <a:srgbClr val="0070C0"/>
                </a:solidFill>
              </a:rPr>
              <a:t>m</a:t>
            </a:r>
            <a:r>
              <a:rPr lang="en-GB" sz="2800" dirty="0" smtClean="0"/>
              <a:t> large enough)</a:t>
            </a:r>
          </a:p>
          <a:p>
            <a:endParaRPr lang="en-GB" sz="2800" dirty="0" smtClean="0"/>
          </a:p>
          <a:p>
            <a:r>
              <a:rPr lang="en-GB" sz="2800" dirty="0" smtClean="0"/>
              <a:t>the area of the 2</a:t>
            </a:r>
            <a:r>
              <a:rPr lang="en-GB" sz="2800" b="1" baseline="50000" dirty="0" smtClean="0">
                <a:solidFill>
                  <a:srgbClr val="0070C0"/>
                </a:solidFill>
              </a:rPr>
              <a:t>m</a:t>
            </a:r>
            <a:r>
              <a:rPr lang="en-GB" sz="2800" dirty="0" smtClean="0"/>
              <a:t> parallel parks can be made arbitrarily small (by driving far enough)</a:t>
            </a:r>
          </a:p>
          <a:p>
            <a:endParaRPr lang="en-GB" sz="2800" dirty="0"/>
          </a:p>
          <a:p>
            <a:r>
              <a:rPr lang="en-GB" sz="2800" dirty="0" smtClean="0"/>
              <a:t>the total area needed to turn our needle car round </a:t>
            </a:r>
            <a:br>
              <a:rPr lang="en-GB" sz="2800" dirty="0" smtClean="0"/>
            </a:br>
            <a:r>
              <a:rPr lang="en-GB" sz="2800" smtClean="0"/>
              <a:t>can therefore be </a:t>
            </a:r>
            <a:r>
              <a:rPr lang="en-GB" sz="2800" dirty="0" smtClean="0"/>
              <a:t>made arbitrarily small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274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131840" y="2204864"/>
            <a:ext cx="3096344" cy="30963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Vision of 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lvl="1"/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716016" y="2204864"/>
            <a:ext cx="0" cy="30963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86634" y="5661248"/>
            <a:ext cx="508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Area swept out = </a:t>
            </a:r>
            <a:r>
              <a:rPr lang="el-GR" sz="3200" dirty="0" smtClean="0"/>
              <a:t>π</a:t>
            </a:r>
            <a:r>
              <a:rPr lang="en-GB" sz="3200" dirty="0" smtClean="0"/>
              <a:t>(½)</a:t>
            </a:r>
            <a:r>
              <a:rPr lang="en-GB" sz="3200" baseline="30000" dirty="0" smtClean="0"/>
              <a:t>2</a:t>
            </a:r>
            <a:r>
              <a:rPr lang="en-GB" sz="3200" dirty="0" smtClean="0"/>
              <a:t> = </a:t>
            </a:r>
            <a:r>
              <a:rPr lang="el-GR" sz="3200" dirty="0" smtClean="0"/>
              <a:t> </a:t>
            </a:r>
            <a:r>
              <a:rPr lang="el-GR" sz="3200" dirty="0"/>
              <a:t>π</a:t>
            </a:r>
            <a:r>
              <a:rPr lang="en-GB" sz="3200" dirty="0" smtClean="0"/>
              <a:t>/4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7129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Turning round in </a:t>
            </a:r>
            <a:r>
              <a:rPr lang="el-GR" dirty="0" smtClean="0"/>
              <a:t>π</a:t>
            </a:r>
            <a:r>
              <a:rPr lang="en-GB" dirty="0" smtClean="0"/>
              <a:t>/8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lvl="1"/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2348880"/>
            <a:ext cx="0" cy="28083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5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Turning round in </a:t>
            </a:r>
            <a:r>
              <a:rPr lang="el-GR" dirty="0" smtClean="0"/>
              <a:t>π</a:t>
            </a:r>
            <a:r>
              <a:rPr lang="en-GB" dirty="0" smtClean="0"/>
              <a:t>/8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943100"/>
            <a:ext cx="3810000" cy="381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2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Turning round in </a:t>
            </a:r>
            <a:r>
              <a:rPr lang="el-GR" dirty="0" smtClean="0"/>
              <a:t>π</a:t>
            </a:r>
            <a:r>
              <a:rPr lang="en-GB" dirty="0" smtClean="0"/>
              <a:t>/8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6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63216"/>
            <a:ext cx="3810000" cy="3810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71599" y="1868016"/>
            <a:ext cx="2811760" cy="28675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Turning round in </a:t>
            </a:r>
            <a:r>
              <a:rPr lang="el-GR" dirty="0" smtClean="0"/>
              <a:t>π</a:t>
            </a:r>
            <a:r>
              <a:rPr lang="en-GB" dirty="0" smtClean="0"/>
              <a:t>/8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45612" y="5762398"/>
            <a:ext cx="5452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What is</a:t>
            </a:r>
            <a:r>
              <a:rPr lang="en-GB" sz="3200" dirty="0" smtClean="0"/>
              <a:t> </a:t>
            </a:r>
            <a:r>
              <a:rPr lang="en-GB" sz="3200" dirty="0" smtClean="0"/>
              <a:t>the </a:t>
            </a:r>
            <a:r>
              <a:rPr lang="en-GB" sz="3200" dirty="0" smtClean="0"/>
              <a:t>least possible area?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561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rot="5400000">
            <a:off x="2015716" y="2024844"/>
            <a:ext cx="0" cy="2808312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015716" y="2024844"/>
            <a:ext cx="0" cy="2808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2015716" y="2024844"/>
            <a:ext cx="0" cy="28083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Turning round in </a:t>
            </a:r>
            <a:r>
              <a:rPr lang="el-GR" dirty="0" smtClean="0"/>
              <a:t>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Idea 1</a:t>
            </a:r>
          </a:p>
          <a:p>
            <a:r>
              <a:rPr lang="en-GB" dirty="0" smtClean="0"/>
              <a:t>The </a:t>
            </a:r>
            <a:r>
              <a:rPr lang="en-GB" dirty="0"/>
              <a:t>area swept out in parallel parking can be made arbitrarily small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4800000">
            <a:off x="2015716" y="2888940"/>
            <a:ext cx="0" cy="28083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7128284" y="2024844"/>
            <a:ext cx="0" cy="28083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4800000">
            <a:off x="7106952" y="2024844"/>
            <a:ext cx="0" cy="28083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702796" y="2132856"/>
            <a:ext cx="2829644" cy="2592288"/>
            <a:chOff x="5702796" y="2132856"/>
            <a:chExt cx="2829644" cy="2592288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7128284" y="2024844"/>
              <a:ext cx="0" cy="28083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4800000">
              <a:off x="7106952" y="2024844"/>
              <a:ext cx="0" cy="28083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ie 12"/>
            <p:cNvSpPr/>
            <p:nvPr/>
          </p:nvSpPr>
          <p:spPr>
            <a:xfrm>
              <a:off x="5724128" y="2132856"/>
              <a:ext cx="2592288" cy="2592288"/>
            </a:xfrm>
            <a:prstGeom prst="pie">
              <a:avLst>
                <a:gd name="adj1" fmla="val 10110126"/>
                <a:gd name="adj2" fmla="val 10813212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flipH="1" flipV="1">
              <a:off x="5923420" y="2132856"/>
              <a:ext cx="2592288" cy="2592288"/>
            </a:xfrm>
            <a:prstGeom prst="pie">
              <a:avLst>
                <a:gd name="adj1" fmla="val 10115803"/>
                <a:gd name="adj2" fmla="val 10844542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0228" y="2996952"/>
            <a:ext cx="2829644" cy="2592288"/>
            <a:chOff x="5702796" y="2132856"/>
            <a:chExt cx="2829644" cy="2592288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7128284" y="2024844"/>
              <a:ext cx="0" cy="28083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4800000">
              <a:off x="7106952" y="2024844"/>
              <a:ext cx="0" cy="28083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ie 19"/>
            <p:cNvSpPr/>
            <p:nvPr/>
          </p:nvSpPr>
          <p:spPr>
            <a:xfrm>
              <a:off x="5724128" y="2132856"/>
              <a:ext cx="2592288" cy="2592288"/>
            </a:xfrm>
            <a:prstGeom prst="pie">
              <a:avLst>
                <a:gd name="adj1" fmla="val 10110126"/>
                <a:gd name="adj2" fmla="val 10813212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Pie 20"/>
            <p:cNvSpPr/>
            <p:nvPr/>
          </p:nvSpPr>
          <p:spPr>
            <a:xfrm flipH="1" flipV="1">
              <a:off x="5923420" y="2132856"/>
              <a:ext cx="2592288" cy="2592288"/>
            </a:xfrm>
            <a:prstGeom prst="pie">
              <a:avLst>
                <a:gd name="adj1" fmla="val 10115803"/>
                <a:gd name="adj2" fmla="val 10844542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407052" y="6156012"/>
            <a:ext cx="219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Besicovitch’s</a:t>
            </a:r>
            <a:r>
              <a:rPr lang="en-GB" dirty="0" smtClean="0"/>
              <a:t> 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5552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 L -0.55122 0.125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703222" y="311147"/>
            <a:ext cx="1737556" cy="4363498"/>
            <a:chOff x="3703222" y="311147"/>
            <a:chExt cx="1737556" cy="4363498"/>
          </a:xfrm>
        </p:grpSpPr>
        <p:cxnSp>
          <p:nvCxnSpPr>
            <p:cNvPr id="6" name="Straight Connector 5"/>
            <p:cNvCxnSpPr/>
            <p:nvPr/>
          </p:nvCxnSpPr>
          <p:spPr>
            <a:xfrm rot="2580000" flipV="1">
              <a:off x="3703222" y="2154365"/>
              <a:ext cx="0" cy="2520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2580000" flipV="1">
              <a:off x="5440778" y="311147"/>
              <a:ext cx="0" cy="252028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Turning round in </a:t>
            </a:r>
            <a:r>
              <a:rPr lang="el-GR" dirty="0" smtClean="0"/>
              <a:t>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Idea 2</a:t>
            </a:r>
            <a:endParaRPr lang="en-GB" b="1" dirty="0"/>
          </a:p>
        </p:txBody>
      </p:sp>
      <p:sp>
        <p:nvSpPr>
          <p:cNvPr id="5" name="Isosceles Triangle 4"/>
          <p:cNvSpPr/>
          <p:nvPr/>
        </p:nvSpPr>
        <p:spPr>
          <a:xfrm>
            <a:off x="1691681" y="2348880"/>
            <a:ext cx="5756104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321458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140855"/>
              <a:gd name="connsiteY0" fmla="*/ 2844694 h 2844694"/>
              <a:gd name="connsiteX1" fmla="*/ 1140855 w 1140855"/>
              <a:gd name="connsiteY1" fmla="*/ 0 h 2844694"/>
              <a:gd name="connsiteX2" fmla="*/ 720080 w 1140855"/>
              <a:gd name="connsiteY2" fmla="*/ 2844694 h 2844694"/>
              <a:gd name="connsiteX3" fmla="*/ 0 w 1140855"/>
              <a:gd name="connsiteY3" fmla="*/ 2844694 h 2844694"/>
              <a:gd name="connsiteX0" fmla="*/ 0 w 2102757"/>
              <a:gd name="connsiteY0" fmla="*/ 2820944 h 2820944"/>
              <a:gd name="connsiteX1" fmla="*/ 2102757 w 2102757"/>
              <a:gd name="connsiteY1" fmla="*/ 0 h 2820944"/>
              <a:gd name="connsiteX2" fmla="*/ 720080 w 2102757"/>
              <a:gd name="connsiteY2" fmla="*/ 2820944 h 2820944"/>
              <a:gd name="connsiteX3" fmla="*/ 0 w 2102757"/>
              <a:gd name="connsiteY3" fmla="*/ 2820944 h 2820944"/>
              <a:gd name="connsiteX0" fmla="*/ 0 w 2862777"/>
              <a:gd name="connsiteY0" fmla="*/ 2856570 h 2856570"/>
              <a:gd name="connsiteX1" fmla="*/ 2862777 w 2862777"/>
              <a:gd name="connsiteY1" fmla="*/ 0 h 2856570"/>
              <a:gd name="connsiteX2" fmla="*/ 720080 w 2862777"/>
              <a:gd name="connsiteY2" fmla="*/ 2856570 h 2856570"/>
              <a:gd name="connsiteX3" fmla="*/ 0 w 2862777"/>
              <a:gd name="connsiteY3" fmla="*/ 2856570 h 2856570"/>
              <a:gd name="connsiteX0" fmla="*/ 0 w 5756104"/>
              <a:gd name="connsiteY0" fmla="*/ 2856570 h 2856570"/>
              <a:gd name="connsiteX1" fmla="*/ 2862777 w 5756104"/>
              <a:gd name="connsiteY1" fmla="*/ 0 h 2856570"/>
              <a:gd name="connsiteX2" fmla="*/ 5756104 w 5756104"/>
              <a:gd name="connsiteY2" fmla="*/ 2856570 h 2856570"/>
              <a:gd name="connsiteX3" fmla="*/ 0 w 5756104"/>
              <a:gd name="connsiteY3" fmla="*/ 2856570 h 28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104" h="2856570">
                <a:moveTo>
                  <a:pt x="0" y="2856570"/>
                </a:moveTo>
                <a:lnTo>
                  <a:pt x="2862777" y="0"/>
                </a:lnTo>
                <a:lnTo>
                  <a:pt x="5756104" y="2856570"/>
                </a:lnTo>
                <a:lnTo>
                  <a:pt x="0" y="285657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67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16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Turning round in </a:t>
            </a:r>
            <a:r>
              <a:rPr lang="el-GR" dirty="0" smtClean="0"/>
              <a:t>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 smtClean="0"/>
              <a:t>Divide base into 2</a:t>
            </a:r>
            <a:r>
              <a:rPr lang="en-GB" sz="2800" b="1" baseline="50000" dirty="0" smtClean="0">
                <a:solidFill>
                  <a:srgbClr val="0070C0"/>
                </a:solidFill>
              </a:rPr>
              <a:t>m</a:t>
            </a:r>
            <a:r>
              <a:rPr lang="en-GB" sz="2800" dirty="0" smtClean="0"/>
              <a:t> equal segments (here </a:t>
            </a:r>
            <a:r>
              <a:rPr lang="en-GB" sz="2800" b="1" dirty="0" smtClean="0">
                <a:solidFill>
                  <a:srgbClr val="0070C0"/>
                </a:solidFill>
              </a:rPr>
              <a:t>m </a:t>
            </a:r>
            <a:r>
              <a:rPr lang="en-GB" sz="2800" dirty="0" smtClean="0"/>
              <a:t>= 3)</a:t>
            </a:r>
            <a:endParaRPr lang="en-GB" sz="2800" dirty="0"/>
          </a:p>
        </p:txBody>
      </p:sp>
      <p:sp>
        <p:nvSpPr>
          <p:cNvPr id="5" name="Isosceles Triangle 4"/>
          <p:cNvSpPr/>
          <p:nvPr/>
        </p:nvSpPr>
        <p:spPr>
          <a:xfrm>
            <a:off x="1691680" y="2348880"/>
            <a:ext cx="2862777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321458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140855"/>
              <a:gd name="connsiteY0" fmla="*/ 2844694 h 2844694"/>
              <a:gd name="connsiteX1" fmla="*/ 1140855 w 1140855"/>
              <a:gd name="connsiteY1" fmla="*/ 0 h 2844694"/>
              <a:gd name="connsiteX2" fmla="*/ 720080 w 1140855"/>
              <a:gd name="connsiteY2" fmla="*/ 2844694 h 2844694"/>
              <a:gd name="connsiteX3" fmla="*/ 0 w 1140855"/>
              <a:gd name="connsiteY3" fmla="*/ 2844694 h 2844694"/>
              <a:gd name="connsiteX0" fmla="*/ 0 w 2102757"/>
              <a:gd name="connsiteY0" fmla="*/ 2820944 h 2820944"/>
              <a:gd name="connsiteX1" fmla="*/ 2102757 w 2102757"/>
              <a:gd name="connsiteY1" fmla="*/ 0 h 2820944"/>
              <a:gd name="connsiteX2" fmla="*/ 720080 w 2102757"/>
              <a:gd name="connsiteY2" fmla="*/ 2820944 h 2820944"/>
              <a:gd name="connsiteX3" fmla="*/ 0 w 2102757"/>
              <a:gd name="connsiteY3" fmla="*/ 2820944 h 2820944"/>
              <a:gd name="connsiteX0" fmla="*/ 0 w 2862777"/>
              <a:gd name="connsiteY0" fmla="*/ 2856570 h 2856570"/>
              <a:gd name="connsiteX1" fmla="*/ 2862777 w 2862777"/>
              <a:gd name="connsiteY1" fmla="*/ 0 h 2856570"/>
              <a:gd name="connsiteX2" fmla="*/ 720080 w 2862777"/>
              <a:gd name="connsiteY2" fmla="*/ 2856570 h 2856570"/>
              <a:gd name="connsiteX3" fmla="*/ 0 w 2862777"/>
              <a:gd name="connsiteY3" fmla="*/ 2856570 h 28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2777" h="2856570">
                <a:moveTo>
                  <a:pt x="0" y="2856570"/>
                </a:moveTo>
                <a:lnTo>
                  <a:pt x="2862777" y="0"/>
                </a:lnTo>
                <a:lnTo>
                  <a:pt x="720080" y="2856570"/>
                </a:lnTo>
                <a:lnTo>
                  <a:pt x="0" y="2856570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2411761" y="2348880"/>
            <a:ext cx="2150258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321458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461489"/>
              <a:gd name="connsiteY0" fmla="*/ 2904071 h 2904071"/>
              <a:gd name="connsiteX1" fmla="*/ 1461489 w 1461489"/>
              <a:gd name="connsiteY1" fmla="*/ 0 h 2904071"/>
              <a:gd name="connsiteX2" fmla="*/ 720080 w 1461489"/>
              <a:gd name="connsiteY2" fmla="*/ 2904071 h 2904071"/>
              <a:gd name="connsiteX3" fmla="*/ 0 w 1461489"/>
              <a:gd name="connsiteY3" fmla="*/ 2904071 h 2904071"/>
              <a:gd name="connsiteX0" fmla="*/ 0 w 2090881"/>
              <a:gd name="connsiteY0" fmla="*/ 2880320 h 2880320"/>
              <a:gd name="connsiteX1" fmla="*/ 2090881 w 2090881"/>
              <a:gd name="connsiteY1" fmla="*/ 0 h 2880320"/>
              <a:gd name="connsiteX2" fmla="*/ 720080 w 2090881"/>
              <a:gd name="connsiteY2" fmla="*/ 2880320 h 2880320"/>
              <a:gd name="connsiteX3" fmla="*/ 0 w 2090881"/>
              <a:gd name="connsiteY3" fmla="*/ 2880320 h 2880320"/>
              <a:gd name="connsiteX0" fmla="*/ 0 w 2150258"/>
              <a:gd name="connsiteY0" fmla="*/ 2880320 h 2880320"/>
              <a:gd name="connsiteX1" fmla="*/ 2150258 w 2150258"/>
              <a:gd name="connsiteY1" fmla="*/ 0 h 2880320"/>
              <a:gd name="connsiteX2" fmla="*/ 720080 w 2150258"/>
              <a:gd name="connsiteY2" fmla="*/ 2880320 h 2880320"/>
              <a:gd name="connsiteX3" fmla="*/ 0 w 2150258"/>
              <a:gd name="connsiteY3" fmla="*/ 288032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258" h="2880320">
                <a:moveTo>
                  <a:pt x="0" y="2880320"/>
                </a:moveTo>
                <a:lnTo>
                  <a:pt x="2150258" y="0"/>
                </a:lnTo>
                <a:lnTo>
                  <a:pt x="720080" y="2880320"/>
                </a:lnTo>
                <a:lnTo>
                  <a:pt x="0" y="2880320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3131840" y="2348880"/>
            <a:ext cx="1444475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720080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444475"/>
              <a:gd name="connsiteY0" fmla="*/ 2880320 h 2880320"/>
              <a:gd name="connsiteX1" fmla="*/ 1444475 w 1444475"/>
              <a:gd name="connsiteY1" fmla="*/ 0 h 2880320"/>
              <a:gd name="connsiteX2" fmla="*/ 720080 w 1444475"/>
              <a:gd name="connsiteY2" fmla="*/ 2880320 h 2880320"/>
              <a:gd name="connsiteX3" fmla="*/ 0 w 1444475"/>
              <a:gd name="connsiteY3" fmla="*/ 288032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475" h="2880320">
                <a:moveTo>
                  <a:pt x="0" y="2880320"/>
                </a:moveTo>
                <a:lnTo>
                  <a:pt x="1444475" y="0"/>
                </a:lnTo>
                <a:lnTo>
                  <a:pt x="720080" y="2880320"/>
                </a:lnTo>
                <a:lnTo>
                  <a:pt x="0" y="2880320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3851920" y="2348880"/>
            <a:ext cx="720080" cy="288032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4"/>
          <p:cNvSpPr/>
          <p:nvPr/>
        </p:nvSpPr>
        <p:spPr>
          <a:xfrm flipH="1">
            <a:off x="4589543" y="2348880"/>
            <a:ext cx="2862777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321458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140855"/>
              <a:gd name="connsiteY0" fmla="*/ 2844694 h 2844694"/>
              <a:gd name="connsiteX1" fmla="*/ 1140855 w 1140855"/>
              <a:gd name="connsiteY1" fmla="*/ 0 h 2844694"/>
              <a:gd name="connsiteX2" fmla="*/ 720080 w 1140855"/>
              <a:gd name="connsiteY2" fmla="*/ 2844694 h 2844694"/>
              <a:gd name="connsiteX3" fmla="*/ 0 w 1140855"/>
              <a:gd name="connsiteY3" fmla="*/ 2844694 h 2844694"/>
              <a:gd name="connsiteX0" fmla="*/ 0 w 2102757"/>
              <a:gd name="connsiteY0" fmla="*/ 2820944 h 2820944"/>
              <a:gd name="connsiteX1" fmla="*/ 2102757 w 2102757"/>
              <a:gd name="connsiteY1" fmla="*/ 0 h 2820944"/>
              <a:gd name="connsiteX2" fmla="*/ 720080 w 2102757"/>
              <a:gd name="connsiteY2" fmla="*/ 2820944 h 2820944"/>
              <a:gd name="connsiteX3" fmla="*/ 0 w 2102757"/>
              <a:gd name="connsiteY3" fmla="*/ 2820944 h 2820944"/>
              <a:gd name="connsiteX0" fmla="*/ 0 w 2862777"/>
              <a:gd name="connsiteY0" fmla="*/ 2856570 h 2856570"/>
              <a:gd name="connsiteX1" fmla="*/ 2862777 w 2862777"/>
              <a:gd name="connsiteY1" fmla="*/ 0 h 2856570"/>
              <a:gd name="connsiteX2" fmla="*/ 720080 w 2862777"/>
              <a:gd name="connsiteY2" fmla="*/ 2856570 h 2856570"/>
              <a:gd name="connsiteX3" fmla="*/ 0 w 2862777"/>
              <a:gd name="connsiteY3" fmla="*/ 2856570 h 28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2777" h="2856570">
                <a:moveTo>
                  <a:pt x="0" y="2856570"/>
                </a:moveTo>
                <a:lnTo>
                  <a:pt x="2862777" y="0"/>
                </a:lnTo>
                <a:lnTo>
                  <a:pt x="720080" y="2856570"/>
                </a:lnTo>
                <a:lnTo>
                  <a:pt x="0" y="2856570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5"/>
          <p:cNvSpPr/>
          <p:nvPr/>
        </p:nvSpPr>
        <p:spPr>
          <a:xfrm flipH="1">
            <a:off x="4581981" y="2348880"/>
            <a:ext cx="2150258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321458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461489"/>
              <a:gd name="connsiteY0" fmla="*/ 2904071 h 2904071"/>
              <a:gd name="connsiteX1" fmla="*/ 1461489 w 1461489"/>
              <a:gd name="connsiteY1" fmla="*/ 0 h 2904071"/>
              <a:gd name="connsiteX2" fmla="*/ 720080 w 1461489"/>
              <a:gd name="connsiteY2" fmla="*/ 2904071 h 2904071"/>
              <a:gd name="connsiteX3" fmla="*/ 0 w 1461489"/>
              <a:gd name="connsiteY3" fmla="*/ 2904071 h 2904071"/>
              <a:gd name="connsiteX0" fmla="*/ 0 w 2090881"/>
              <a:gd name="connsiteY0" fmla="*/ 2880320 h 2880320"/>
              <a:gd name="connsiteX1" fmla="*/ 2090881 w 2090881"/>
              <a:gd name="connsiteY1" fmla="*/ 0 h 2880320"/>
              <a:gd name="connsiteX2" fmla="*/ 720080 w 2090881"/>
              <a:gd name="connsiteY2" fmla="*/ 2880320 h 2880320"/>
              <a:gd name="connsiteX3" fmla="*/ 0 w 2090881"/>
              <a:gd name="connsiteY3" fmla="*/ 2880320 h 2880320"/>
              <a:gd name="connsiteX0" fmla="*/ 0 w 2150258"/>
              <a:gd name="connsiteY0" fmla="*/ 2880320 h 2880320"/>
              <a:gd name="connsiteX1" fmla="*/ 2150258 w 2150258"/>
              <a:gd name="connsiteY1" fmla="*/ 0 h 2880320"/>
              <a:gd name="connsiteX2" fmla="*/ 720080 w 2150258"/>
              <a:gd name="connsiteY2" fmla="*/ 2880320 h 2880320"/>
              <a:gd name="connsiteX3" fmla="*/ 0 w 2150258"/>
              <a:gd name="connsiteY3" fmla="*/ 288032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258" h="2880320">
                <a:moveTo>
                  <a:pt x="0" y="2880320"/>
                </a:moveTo>
                <a:lnTo>
                  <a:pt x="2150258" y="0"/>
                </a:lnTo>
                <a:lnTo>
                  <a:pt x="720080" y="2880320"/>
                </a:lnTo>
                <a:lnTo>
                  <a:pt x="0" y="2880320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6"/>
          <p:cNvSpPr/>
          <p:nvPr/>
        </p:nvSpPr>
        <p:spPr>
          <a:xfrm flipH="1">
            <a:off x="4567685" y="2348880"/>
            <a:ext cx="1444475" cy="2880320"/>
          </a:xfrm>
          <a:custGeom>
            <a:avLst/>
            <a:gdLst>
              <a:gd name="connsiteX0" fmla="*/ 0 w 720080"/>
              <a:gd name="connsiteY0" fmla="*/ 2880320 h 2880320"/>
              <a:gd name="connsiteX1" fmla="*/ 720080 w 720080"/>
              <a:gd name="connsiteY1" fmla="*/ 0 h 2880320"/>
              <a:gd name="connsiteX2" fmla="*/ 720080 w 720080"/>
              <a:gd name="connsiteY2" fmla="*/ 2880320 h 2880320"/>
              <a:gd name="connsiteX3" fmla="*/ 0 w 720080"/>
              <a:gd name="connsiteY3" fmla="*/ 2880320 h 2880320"/>
              <a:gd name="connsiteX0" fmla="*/ 0 w 1444475"/>
              <a:gd name="connsiteY0" fmla="*/ 2880320 h 2880320"/>
              <a:gd name="connsiteX1" fmla="*/ 1444475 w 1444475"/>
              <a:gd name="connsiteY1" fmla="*/ 0 h 2880320"/>
              <a:gd name="connsiteX2" fmla="*/ 720080 w 1444475"/>
              <a:gd name="connsiteY2" fmla="*/ 2880320 h 2880320"/>
              <a:gd name="connsiteX3" fmla="*/ 0 w 1444475"/>
              <a:gd name="connsiteY3" fmla="*/ 288032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475" h="2880320">
                <a:moveTo>
                  <a:pt x="0" y="2880320"/>
                </a:moveTo>
                <a:lnTo>
                  <a:pt x="1444475" y="0"/>
                </a:lnTo>
                <a:lnTo>
                  <a:pt x="720080" y="2880320"/>
                </a:lnTo>
                <a:lnTo>
                  <a:pt x="0" y="2880320"/>
                </a:lnTo>
                <a:close/>
              </a:path>
            </a:pathLst>
          </a:cu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/>
          <p:cNvSpPr/>
          <p:nvPr/>
        </p:nvSpPr>
        <p:spPr>
          <a:xfrm flipH="1">
            <a:off x="4572000" y="2348880"/>
            <a:ext cx="720080" cy="288032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3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3748</TotalTime>
  <Words>167</Words>
  <Application>Microsoft Office PowerPoint</Application>
  <PresentationFormat>On-screen Show (4:3)</PresentationFormat>
  <Paragraphs>40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</vt:lpstr>
      <vt:lpstr>Turning Needle Cars  </vt:lpstr>
      <vt:lpstr>A Vision of the Future</vt:lpstr>
      <vt:lpstr>Turning round in π/8</vt:lpstr>
      <vt:lpstr>Turning round in π/8</vt:lpstr>
      <vt:lpstr>Turning round in π/8</vt:lpstr>
      <vt:lpstr>Turning round in π/8</vt:lpstr>
      <vt:lpstr>Turning round in ε</vt:lpstr>
      <vt:lpstr>Turning round in ε</vt:lpstr>
      <vt:lpstr>Turning round in ε</vt:lpstr>
      <vt:lpstr>Turning round in ε</vt:lpstr>
      <vt:lpstr>Turning round in ε</vt:lpstr>
      <vt:lpstr>Turning round in ε</vt:lpstr>
      <vt:lpstr>Turning round in ε</vt:lpstr>
      <vt:lpstr>Turning round in ε</vt:lpstr>
      <vt:lpstr>Conclusion</vt:lpstr>
    </vt:vector>
  </TitlesOfParts>
  <Company>University of Glamorgan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Needle Cars</dc:title>
  <dc:creator>fhhunt</dc:creator>
  <cp:lastModifiedBy>francis</cp:lastModifiedBy>
  <cp:revision>372</cp:revision>
  <dcterms:created xsi:type="dcterms:W3CDTF">2009-12-16T12:36:51Z</dcterms:created>
  <dcterms:modified xsi:type="dcterms:W3CDTF">2012-11-17T19:41:41Z</dcterms:modified>
</cp:coreProperties>
</file>