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6" r:id="rId8"/>
    <p:sldId id="257" r:id="rId9"/>
    <p:sldId id="258" r:id="rId10"/>
    <p:sldId id="259" r:id="rId11"/>
    <p:sldId id="281" r:id="rId12"/>
    <p:sldId id="282" r:id="rId13"/>
    <p:sldId id="283" r:id="rId14"/>
    <p:sldId id="287" r:id="rId15"/>
    <p:sldId id="260" r:id="rId16"/>
    <p:sldId id="288" r:id="rId17"/>
    <p:sldId id="289" r:id="rId18"/>
    <p:sldId id="290" r:id="rId19"/>
    <p:sldId id="292" r:id="rId20"/>
    <p:sldId id="261" r:id="rId21"/>
    <p:sldId id="263" r:id="rId22"/>
    <p:sldId id="264" r:id="rId23"/>
    <p:sldId id="265" r:id="rId24"/>
    <p:sldId id="280" r:id="rId25"/>
    <p:sldId id="262" r:id="rId26"/>
    <p:sldId id="266" r:id="rId27"/>
    <p:sldId id="267" r:id="rId28"/>
    <p:sldId id="268" r:id="rId29"/>
    <p:sldId id="276" r:id="rId30"/>
    <p:sldId id="277" r:id="rId31"/>
    <p:sldId id="278" r:id="rId32"/>
    <p:sldId id="27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D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948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 smtClean="0"/>
              <a:t>26/10/2013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467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 smtClean="0"/>
              <a:t>26/10/2013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31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 smtClean="0"/>
              <a:t>26/10/2013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482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14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3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4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96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24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46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92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6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 smtClean="0"/>
              <a:t>26/10/2013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456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88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6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16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31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76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119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52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48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27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 smtClean="0"/>
              <a:t>26/10/2013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875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20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50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48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62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91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0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74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36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30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9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 smtClean="0"/>
              <a:t>26/10/2013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105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98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16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98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7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79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42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675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976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607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94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 smtClean="0"/>
              <a:t>26/10/2013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0620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882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599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28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699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5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75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560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22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201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86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 smtClean="0"/>
              <a:t>26/10/2013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144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764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96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793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907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374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398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79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351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978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5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 smtClean="0"/>
              <a:t>26/10/2013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711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065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0802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034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58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57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881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955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 smtClean="0"/>
              <a:t>26/10/2013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900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CCF8-DF76-46B5-92DE-88BBE0B12E61}" type="datetimeFigureOut">
              <a:rPr lang="en-GB" smtClean="0"/>
              <a:t>26/10/2013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0D1E0-5207-4C3D-A705-265180AB5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7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8CCF8-DF76-46B5-92DE-88BBE0B12E61}" type="datetimeFigureOut">
              <a:rPr lang="en-GB" smtClean="0"/>
              <a:t>26/10/2013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0D1E0-5207-4C3D-A705-265180AB5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48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5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2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4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0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1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8CCF8-DF76-46B5-92DE-88BBE0B12E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26/10/2013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0D1E0-5207-4C3D-A705-265180AB5A2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4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3456384"/>
          </a:xfrm>
        </p:spPr>
        <p:txBody>
          <a:bodyPr>
            <a:normAutofit/>
          </a:bodyPr>
          <a:lstStyle/>
          <a:p>
            <a:r>
              <a:rPr lang="en-GB" sz="4800" dirty="0" smtClean="0">
                <a:latin typeface="Arial Black" panose="020B0A04020102020204" pitchFamily="34" charset="0"/>
              </a:rPr>
              <a:t>Fun with 2D Glasses</a:t>
            </a:r>
            <a:br>
              <a:rPr lang="en-GB" sz="4800" dirty="0" smtClean="0">
                <a:latin typeface="Arial Black" panose="020B0A04020102020204" pitchFamily="34" charset="0"/>
              </a:rPr>
            </a:br>
            <a:r>
              <a:rPr lang="en-GB" sz="3200" dirty="0">
                <a:latin typeface="Arial Black" panose="020B0A04020102020204" pitchFamily="34" charset="0"/>
              </a:rPr>
              <a:t> </a:t>
            </a:r>
            <a:r>
              <a:rPr lang="en-GB" sz="4800" dirty="0">
                <a:latin typeface="Arial Black" panose="020B0A04020102020204" pitchFamily="34" charset="0"/>
              </a:rPr>
              <a:t/>
            </a:r>
            <a:br>
              <a:rPr lang="en-GB" sz="4800" dirty="0">
                <a:latin typeface="Arial Black" panose="020B0A04020102020204" pitchFamily="34" charset="0"/>
              </a:rPr>
            </a:br>
            <a:r>
              <a:rPr lang="en-GB" sz="2800" dirty="0" smtClean="0">
                <a:latin typeface="Arial Black" panose="020B0A04020102020204" pitchFamily="34" charset="0"/>
              </a:rPr>
              <a:t>and a Sprinkling of Special </a:t>
            </a:r>
            <a:r>
              <a:rPr lang="en-GB" sz="2800" dirty="0">
                <a:latin typeface="Arial Black" panose="020B0A04020102020204" pitchFamily="34" charset="0"/>
              </a:rPr>
              <a:t>R</a:t>
            </a:r>
            <a:r>
              <a:rPr lang="en-GB" sz="2800" dirty="0" smtClean="0">
                <a:latin typeface="Arial Black" panose="020B0A04020102020204" pitchFamily="34" charset="0"/>
              </a:rPr>
              <a:t>elativity</a:t>
            </a:r>
            <a:br>
              <a:rPr lang="en-GB" sz="2800" dirty="0" smtClean="0">
                <a:latin typeface="Arial Black" panose="020B0A04020102020204" pitchFamily="34" charset="0"/>
              </a:rPr>
            </a:br>
            <a:r>
              <a:rPr lang="en-GB" sz="2800" dirty="0" smtClean="0">
                <a:latin typeface="Arial Black" panose="020B0A04020102020204" pitchFamily="34" charset="0"/>
              </a:rPr>
              <a:t/>
            </a:r>
            <a:br>
              <a:rPr lang="en-GB" sz="2800" dirty="0" smtClean="0">
                <a:latin typeface="Arial Black" panose="020B0A04020102020204" pitchFamily="34" charset="0"/>
              </a:rPr>
            </a:br>
            <a:r>
              <a:rPr lang="en-GB" sz="2800" dirty="0">
                <a:latin typeface="Arial Black" panose="020B0A04020102020204" pitchFamily="34" charset="0"/>
              </a:rPr>
              <a:t/>
            </a:r>
            <a:br>
              <a:rPr lang="en-GB" sz="2800" dirty="0">
                <a:latin typeface="Arial Black" panose="020B0A04020102020204" pitchFamily="34" charset="0"/>
              </a:rPr>
            </a:br>
            <a:r>
              <a:rPr lang="en-GB" sz="2400" dirty="0" smtClean="0">
                <a:latin typeface="Arial Black" panose="020B0A04020102020204" pitchFamily="34" charset="0"/>
              </a:rPr>
              <a:t>Michael Gibson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15616" y="5157192"/>
            <a:ext cx="2897801" cy="648073"/>
            <a:chOff x="2123728" y="836712"/>
            <a:chExt cx="2897801" cy="648073"/>
          </a:xfrm>
        </p:grpSpPr>
        <p:sp>
          <p:nvSpPr>
            <p:cNvPr id="4" name="Trapezoid 3"/>
            <p:cNvSpPr/>
            <p:nvPr/>
          </p:nvSpPr>
          <p:spPr>
            <a:xfrm rot="10800000">
              <a:off x="2123728" y="836712"/>
              <a:ext cx="1440160" cy="648072"/>
            </a:xfrm>
            <a:prstGeom prst="trapezoid">
              <a:avLst/>
            </a:prstGeom>
            <a:solidFill>
              <a:srgbClr val="0ED6FE"/>
            </a:solidFill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rapezoid 4"/>
            <p:cNvSpPr/>
            <p:nvPr/>
          </p:nvSpPr>
          <p:spPr>
            <a:xfrm rot="10800000">
              <a:off x="3581369" y="836713"/>
              <a:ext cx="1440160" cy="648072"/>
            </a:xfrm>
            <a:prstGeom prst="trapezoid">
              <a:avLst/>
            </a:prstGeom>
            <a:solidFill>
              <a:srgbClr val="0ED6FE"/>
            </a:solidFill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15616" y="692695"/>
            <a:ext cx="2897801" cy="648073"/>
            <a:chOff x="3131838" y="665076"/>
            <a:chExt cx="2897801" cy="648073"/>
          </a:xfrm>
        </p:grpSpPr>
        <p:sp>
          <p:nvSpPr>
            <p:cNvPr id="8" name="Trapezoid 7"/>
            <p:cNvSpPr/>
            <p:nvPr/>
          </p:nvSpPr>
          <p:spPr>
            <a:xfrm rot="10800000">
              <a:off x="3131838" y="665076"/>
              <a:ext cx="1440160" cy="648072"/>
            </a:xfrm>
            <a:prstGeom prst="trapezoid">
              <a:avLst/>
            </a:prstGeom>
            <a:solidFill>
              <a:srgbClr val="FF0000"/>
            </a:solidFill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rapezoid 8"/>
            <p:cNvSpPr/>
            <p:nvPr/>
          </p:nvSpPr>
          <p:spPr>
            <a:xfrm rot="10800000">
              <a:off x="4589479" y="665077"/>
              <a:ext cx="1440160" cy="648072"/>
            </a:xfrm>
            <a:prstGeom prst="trapezoid">
              <a:avLst/>
            </a:prstGeom>
            <a:solidFill>
              <a:srgbClr val="FF0000"/>
            </a:solidFill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58575" y="692696"/>
            <a:ext cx="2897801" cy="648073"/>
            <a:chOff x="2123728" y="836712"/>
            <a:chExt cx="2897801" cy="648073"/>
          </a:xfrm>
        </p:grpSpPr>
        <p:sp>
          <p:nvSpPr>
            <p:cNvPr id="15" name="Trapezoid 14"/>
            <p:cNvSpPr/>
            <p:nvPr/>
          </p:nvSpPr>
          <p:spPr>
            <a:xfrm rot="10800000">
              <a:off x="2123728" y="836712"/>
              <a:ext cx="1440160" cy="648072"/>
            </a:xfrm>
            <a:prstGeom prst="trapezoid">
              <a:avLst/>
            </a:prstGeom>
            <a:solidFill>
              <a:srgbClr val="0ED6FE"/>
            </a:solidFill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rapezoid 15"/>
            <p:cNvSpPr/>
            <p:nvPr/>
          </p:nvSpPr>
          <p:spPr>
            <a:xfrm rot="10800000">
              <a:off x="3581369" y="836713"/>
              <a:ext cx="1440160" cy="648072"/>
            </a:xfrm>
            <a:prstGeom prst="trapezoid">
              <a:avLst/>
            </a:prstGeom>
            <a:solidFill>
              <a:srgbClr val="0ED6FE"/>
            </a:solidFill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58575" y="5157191"/>
            <a:ext cx="2897801" cy="648073"/>
            <a:chOff x="3131838" y="665076"/>
            <a:chExt cx="2897801" cy="648073"/>
          </a:xfrm>
        </p:grpSpPr>
        <p:sp>
          <p:nvSpPr>
            <p:cNvPr id="18" name="Trapezoid 17"/>
            <p:cNvSpPr/>
            <p:nvPr/>
          </p:nvSpPr>
          <p:spPr>
            <a:xfrm rot="10800000">
              <a:off x="3131838" y="665076"/>
              <a:ext cx="1440160" cy="648072"/>
            </a:xfrm>
            <a:prstGeom prst="trapezoid">
              <a:avLst/>
            </a:prstGeom>
            <a:solidFill>
              <a:srgbClr val="FF0000"/>
            </a:solidFill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rapezoid 18"/>
            <p:cNvSpPr/>
            <p:nvPr/>
          </p:nvSpPr>
          <p:spPr>
            <a:xfrm rot="10800000">
              <a:off x="4589479" y="665077"/>
              <a:ext cx="1440160" cy="648072"/>
            </a:xfrm>
            <a:prstGeom prst="trapezoid">
              <a:avLst/>
            </a:prstGeom>
            <a:solidFill>
              <a:srgbClr val="FF0000"/>
            </a:solidFill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11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ounded Rectangle 1"/>
              <p:cNvSpPr/>
              <p:nvPr/>
            </p:nvSpPr>
            <p:spPr>
              <a:xfrm>
                <a:off x="2411760" y="404664"/>
                <a:ext cx="4248472" cy="50405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/>
                <a:r>
                  <a:rPr lang="en-GB" dirty="0" smtClean="0">
                    <a:solidFill>
                      <a:schemeClr val="tx1"/>
                    </a:solidFill>
                  </a:rPr>
                  <a:t>Test whether data fits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tx1"/>
                        </a:solidFill>
                        <a:latin typeface="Cambria Math"/>
                      </a:rPr>
                      <m:t>form</m:t>
                    </m:r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𝑦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𝑎𝑥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.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404664"/>
                <a:ext cx="4248472" cy="504056"/>
              </a:xfrm>
              <a:prstGeom prst="roundRect">
                <a:avLst/>
              </a:prstGeom>
              <a:blipFill rotWithShape="1">
                <a:blip r:embed="rId3"/>
                <a:stretch>
                  <a:fillRect l="-4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2532547" cy="38690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68760"/>
            <a:ext cx="2532547" cy="3869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24" y="1268760"/>
            <a:ext cx="2574624" cy="386903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9552" y="5301208"/>
            <a:ext cx="2532547" cy="7920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/>
            <a:r>
              <a:rPr lang="en-GB" dirty="0" smtClean="0">
                <a:solidFill>
                  <a:schemeClr val="tx1"/>
                </a:solidFill>
              </a:rPr>
              <a:t>     length	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</a:t>
            </a:r>
            <a:r>
              <a:rPr lang="en-GB" dirty="0" smtClean="0">
                <a:solidFill>
                  <a:schemeClr val="tx1"/>
                </a:solidFill>
              </a:rPr>
              <a:t> 7 x 300 km</a:t>
            </a:r>
          </a:p>
          <a:p>
            <a:pPr/>
            <a:r>
              <a:rPr lang="en-GB" dirty="0" smtClean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</a:t>
            </a:r>
            <a:r>
              <a:rPr lang="en-GB" dirty="0" smtClean="0">
                <a:solidFill>
                  <a:schemeClr val="tx1"/>
                </a:solidFill>
              </a:rPr>
              <a:t> 2100 km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75856" y="5301208"/>
            <a:ext cx="2532547" cy="7920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/>
            <a:r>
              <a:rPr lang="en-GB" dirty="0" smtClean="0">
                <a:solidFill>
                  <a:schemeClr val="tx1"/>
                </a:solidFill>
              </a:rPr>
              <a:t>     length	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</a:t>
            </a:r>
            <a:r>
              <a:rPr lang="en-GB" dirty="0" smtClean="0">
                <a:solidFill>
                  <a:schemeClr val="tx1"/>
                </a:solidFill>
              </a:rPr>
              <a:t> 28 x 100 km</a:t>
            </a:r>
          </a:p>
          <a:p>
            <a:pPr/>
            <a:r>
              <a:rPr lang="en-GB" dirty="0" smtClean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</a:t>
            </a:r>
            <a:r>
              <a:rPr lang="en-GB" dirty="0" smtClean="0">
                <a:solidFill>
                  <a:schemeClr val="tx1"/>
                </a:solidFill>
              </a:rPr>
              <a:t> 2800 km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71901" y="5301208"/>
            <a:ext cx="2532547" cy="7920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/>
            <a:r>
              <a:rPr lang="en-GB" dirty="0" smtClean="0">
                <a:solidFill>
                  <a:schemeClr val="tx1"/>
                </a:solidFill>
              </a:rPr>
              <a:t>     length	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</a:t>
            </a:r>
            <a:r>
              <a:rPr lang="en-GB" dirty="0" smtClean="0">
                <a:solidFill>
                  <a:schemeClr val="tx1"/>
                </a:solidFill>
              </a:rPr>
              <a:t> 136 x 30 km</a:t>
            </a:r>
          </a:p>
          <a:p>
            <a:pPr/>
            <a:r>
              <a:rPr lang="en-GB" dirty="0" smtClean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</a:t>
            </a:r>
            <a:r>
              <a:rPr lang="en-GB" dirty="0" smtClean="0">
                <a:solidFill>
                  <a:schemeClr val="tx1"/>
                </a:solidFill>
              </a:rPr>
              <a:t> 3780 km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6743" y="227170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843843" y="218598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62843" y="20907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271713" y="2202657"/>
            <a:ext cx="1440656" cy="35503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9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6743" y="227170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843843" y="218598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62843" y="20907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71713" y="2202657"/>
            <a:ext cx="1440656" cy="35503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ounded Rectangle 13"/>
              <p:cNvSpPr/>
              <p:nvPr/>
            </p:nvSpPr>
            <p:spPr>
              <a:xfrm>
                <a:off x="4860032" y="404664"/>
                <a:ext cx="4032448" cy="35988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gradient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box>
                        <m:box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−5</m:t>
                              </m:r>
                            </m:num>
                            <m:den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20</m:t>
                              </m:r>
                            </m:den>
                          </m:f>
                        </m:e>
                      </m:box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=−0.25</m:t>
                      </m:r>
                    </m:oMath>
                  </m:oMathPara>
                </a14:m>
                <a:endParaRPr lang="en-GB" dirty="0" smtClean="0">
                  <a:solidFill>
                    <a:schemeClr val="tx1"/>
                  </a:solidFill>
                </a:endParaRPr>
              </a:p>
              <a:p>
                <a:pPr/>
                <a14:m/>
              </a:p>
              <a:p>
                <a:pPr/>
                <a:endParaRPr lang="en-GB" dirty="0" smtClean="0">
                  <a:solidFill>
                    <a:schemeClr val="tx1"/>
                  </a:solidFill>
                </a:endParaRPr>
              </a:p>
              <a:p>
                <a:pPr/>
                <a:r>
                  <a:rPr lang="en-GB" sz="900" b="0" dirty="0" smtClean="0">
                    <a:solidFill>
                      <a:schemeClr val="tx1"/>
                    </a:solidFill>
                    <a:ea typeface="Cambria Math"/>
                  </a:rPr>
                  <a:t> </a:t>
                </a:r>
                <a:r>
                  <a:rPr lang="en-GB" b="0" dirty="0" smtClean="0">
                    <a:solidFill>
                      <a:schemeClr val="tx1"/>
                    </a:solidFill>
                    <a:ea typeface="Cambria Math"/>
                  </a:rPr>
                  <a:t>     </a:t>
                </a:r>
                <a:r>
                  <a:rPr lang="en-GB" sz="1200" b="0" dirty="0" smtClean="0">
                    <a:solidFill>
                      <a:schemeClr val="tx1"/>
                    </a:solidFill>
                    <a:ea typeface="Cambria Math"/>
                  </a:rPr>
                  <a:t> </a:t>
                </a:r>
                <a:r>
                  <a:rPr lang="en-GB" b="0" dirty="0" smtClean="0">
                    <a:solidFill>
                      <a:schemeClr val="tx1"/>
                    </a:solidFill>
                    <a:ea typeface="Cambria Math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i</m:t>
                        </m:r>
                        <m: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e</m:t>
                        </m:r>
                        <m: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.  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log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e>
                        </m:d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log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</m:d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−0.25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log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GB" b="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/>
                <a:endParaRPr lang="en-GB" i="1" dirty="0" smtClean="0">
                  <a:solidFill>
                    <a:schemeClr val="tx1"/>
                  </a:solidFill>
                </a:endParaRPr>
              </a:p>
              <a:p>
                <a:pPr/>
                <a:r>
                  <a:rPr lang="en-GB" dirty="0" smtClean="0">
                    <a:solidFill>
                      <a:schemeClr val="tx1"/>
                    </a:solidFill>
                  </a:rPr>
                  <a:t>This corresponds to a fractional dimension of</a:t>
                </a:r>
              </a:p>
              <a:p>
                <a:pPr/>
                <a:endParaRPr lang="en-GB" b="0" i="1" dirty="0">
                  <a:solidFill>
                    <a:schemeClr val="tx1"/>
                  </a:solidFill>
                  <a:latin typeface="Cambria Math"/>
                </a:endParaRPr>
              </a:p>
              <a:p>
                <a:pPr/>
                <a:r>
                  <a:rPr lang="en-GB" i="1" dirty="0">
                    <a:solidFill>
                      <a:schemeClr val="tx1"/>
                    </a:solidFill>
                    <a:latin typeface="Cambria Math"/>
                  </a:rPr>
                  <a:t> </a:t>
                </a:r>
                <a:r>
                  <a:rPr lang="en-GB" i="1" dirty="0" smtClean="0">
                    <a:solidFill>
                      <a:schemeClr val="tx1"/>
                    </a:solidFill>
                    <a:latin typeface="Cambria Math"/>
                  </a:rPr>
                  <a:t>            d =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1−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−0.25</m:t>
                        </m:r>
                      </m:e>
                    </m:d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 =1.25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404664"/>
                <a:ext cx="4032448" cy="3598892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09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6743" y="227170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843843" y="218598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62843" y="20907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71713" y="2202657"/>
            <a:ext cx="1440656" cy="35503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/>
              <p:cNvSpPr/>
              <p:nvPr/>
            </p:nvSpPr>
            <p:spPr>
              <a:xfrm>
                <a:off x="4860032" y="404664"/>
                <a:ext cx="4032448" cy="35988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gradient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box>
                        <m:box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−5</m:t>
                              </m:r>
                            </m:num>
                            <m:den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20</m:t>
                              </m:r>
                            </m:den>
                          </m:f>
                        </m:e>
                      </m:box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=−0.25</m:t>
                      </m:r>
                    </m:oMath>
                  </m:oMathPara>
                </a14:m>
                <a:endParaRPr lang="en-GB" dirty="0" smtClean="0">
                  <a:solidFill>
                    <a:schemeClr val="tx1"/>
                  </a:solidFill>
                </a:endParaRPr>
              </a:p>
              <a:p>
                <a:pPr/>
                <a14:m/>
              </a:p>
              <a:p>
                <a:pPr/>
                <a:endParaRPr lang="en-GB" dirty="0" smtClean="0">
                  <a:solidFill>
                    <a:schemeClr val="tx1"/>
                  </a:solidFill>
                </a:endParaRPr>
              </a:p>
              <a:p>
                <a:pPr/>
                <a:r>
                  <a:rPr lang="en-GB" sz="900" b="0" dirty="0" smtClean="0">
                    <a:solidFill>
                      <a:schemeClr val="tx1"/>
                    </a:solidFill>
                    <a:ea typeface="Cambria Math"/>
                  </a:rPr>
                  <a:t> </a:t>
                </a:r>
                <a:r>
                  <a:rPr lang="en-GB" b="0" dirty="0" smtClean="0">
                    <a:solidFill>
                      <a:schemeClr val="tx1"/>
                    </a:solidFill>
                    <a:ea typeface="Cambria Math"/>
                  </a:rPr>
                  <a:t>     </a:t>
                </a:r>
                <a:r>
                  <a:rPr lang="en-GB" sz="1200" b="0" dirty="0" smtClean="0">
                    <a:solidFill>
                      <a:schemeClr val="tx1"/>
                    </a:solidFill>
                    <a:ea typeface="Cambria Math"/>
                  </a:rPr>
                  <a:t> </a:t>
                </a:r>
                <a:r>
                  <a:rPr lang="en-GB" b="0" dirty="0" smtClean="0">
                    <a:solidFill>
                      <a:schemeClr val="tx1"/>
                    </a:solidFill>
                    <a:ea typeface="Cambria Math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i</m:t>
                        </m:r>
                        <m: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e</m:t>
                        </m:r>
                        <m: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.  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log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e>
                        </m:d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log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</m:d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−0.25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log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GB" b="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/>
                <a:endParaRPr lang="en-GB" i="1" dirty="0" smtClean="0">
                  <a:solidFill>
                    <a:schemeClr val="tx1"/>
                  </a:solidFill>
                </a:endParaRPr>
              </a:p>
              <a:p>
                <a:pPr/>
                <a:r>
                  <a:rPr lang="en-GB" dirty="0" smtClean="0">
                    <a:solidFill>
                      <a:schemeClr val="tx1"/>
                    </a:solidFill>
                  </a:rPr>
                  <a:t>This corresponds to a fractional dimension of</a:t>
                </a:r>
              </a:p>
              <a:p>
                <a:pPr/>
                <a:endParaRPr lang="en-GB" b="0" i="1" dirty="0">
                  <a:solidFill>
                    <a:schemeClr val="tx1"/>
                  </a:solidFill>
                  <a:latin typeface="Cambria Math"/>
                </a:endParaRPr>
              </a:p>
              <a:p>
                <a:pPr/>
                <a:r>
                  <a:rPr lang="en-GB" i="1" dirty="0">
                    <a:solidFill>
                      <a:schemeClr val="tx1"/>
                    </a:solidFill>
                    <a:latin typeface="Cambria Math"/>
                  </a:rPr>
                  <a:t> </a:t>
                </a:r>
                <a:r>
                  <a:rPr lang="en-GB" i="1" dirty="0" smtClean="0">
                    <a:solidFill>
                      <a:schemeClr val="tx1"/>
                    </a:solidFill>
                    <a:latin typeface="Cambria Math"/>
                  </a:rPr>
                  <a:t>            d =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1−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−0.25</m:t>
                        </m:r>
                      </m:e>
                    </m:d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 =1.25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404664"/>
                <a:ext cx="4032448" cy="3598892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32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/>
          <a:lstStyle/>
          <a:p>
            <a:r>
              <a:rPr lang="en-GB" b="1" dirty="0" smtClean="0"/>
              <a:t>Example III:  Galilean Relativity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9960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/>
              <p:cNvSpPr/>
              <p:nvPr/>
            </p:nvSpPr>
            <p:spPr>
              <a:xfrm>
                <a:off x="571826" y="836712"/>
                <a:ext cx="7960614" cy="48245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Galilean relativity is the principle that Newton’s Laws apply in all inertial reference frames.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 smtClean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Observers moving at different velocities will have different, but consistent, views of the universe.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The link between the two views is described by the Galilean Transformation: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 smtClean="0">
                  <a:solidFill>
                    <a:schemeClr val="tx1"/>
                  </a:solidFill>
                </a:endParaRPr>
              </a:p>
              <a:p>
                <a:pPr/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26" y="836712"/>
                <a:ext cx="7960614" cy="4824536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362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1604814" y="2242964"/>
            <a:ext cx="7488832" cy="187220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1815152" y="2019869"/>
            <a:ext cx="4033916" cy="101988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849068" y="696036"/>
            <a:ext cx="3103863" cy="233646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0806769">
            <a:off x="3531197" y="365046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Wall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 rot="861439">
            <a:off x="2745735" y="18240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dirty="0" smtClean="0"/>
              <a:t>all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41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1604814" y="2242964"/>
            <a:ext cx="7488832" cy="187220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1815152" y="2019869"/>
            <a:ext cx="4033916" cy="101988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849068" y="696036"/>
            <a:ext cx="3103863" cy="233646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0806769">
            <a:off x="3531197" y="365046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 rot="861439">
            <a:off x="2745735" y="18240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dirty="0" smtClean="0"/>
              <a:t>all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1604814" y="2242964"/>
            <a:ext cx="7488832" cy="187220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 flipV="1">
            <a:off x="1815152" y="2019869"/>
            <a:ext cx="4033916" cy="101988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5849068" y="696036"/>
            <a:ext cx="3103863" cy="233646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1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/>
          <a:lstStyle/>
          <a:p>
            <a:r>
              <a:rPr lang="en-GB" b="1" dirty="0" smtClean="0"/>
              <a:t>Example IV:  Special Relativity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9960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make “2D glasses”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Take two pairs of 3D glasses.</a:t>
            </a:r>
          </a:p>
          <a:p>
            <a:r>
              <a:rPr lang="en-GB" dirty="0" smtClean="0"/>
              <a:t>Cut them each in half.</a:t>
            </a:r>
          </a:p>
          <a:p>
            <a:r>
              <a:rPr lang="en-GB" dirty="0" smtClean="0"/>
              <a:t>Join together halves of the same colour.</a:t>
            </a:r>
          </a:p>
          <a:p>
            <a:r>
              <a:rPr lang="en-GB" dirty="0" smtClean="0"/>
              <a:t>The result is a pair of binocular colour filters, 1 for red, one for cyan.</a:t>
            </a:r>
          </a:p>
          <a:p>
            <a:r>
              <a:rPr lang="en-GB" dirty="0" smtClean="0"/>
              <a:t>I call these “2D glasses” because if you view a 3D picture though them it will look flat.</a:t>
            </a:r>
          </a:p>
          <a:p>
            <a:r>
              <a:rPr lang="en-GB" dirty="0" smtClean="0"/>
              <a:t>The same technique can be used with polarised glasses if you don’t like watching films in 3D!  (Cardboard frames required).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25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/>
              <p:cNvSpPr/>
              <p:nvPr/>
            </p:nvSpPr>
            <p:spPr>
              <a:xfrm>
                <a:off x="553931" y="260648"/>
                <a:ext cx="7960614" cy="63367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Special relativity is the principle that the laws of physics apply in all inertial reference frames.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 smtClean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Observers moving at different velocities will have different, but consistent, views of the universe.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The link between the two views is described by the Lorentz Transformation: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e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 smtClean="0">
                  <a:solidFill>
                    <a:schemeClr val="tx1"/>
                  </a:solidFill>
                </a:endParaRPr>
              </a:p>
              <a:p>
                <a:pPr/>
                <a:endParaRPr lang="en-GB" sz="2400" dirty="0" smtClean="0">
                  <a:solidFill>
                    <a:schemeClr val="tx1"/>
                  </a:solidFill>
                </a:endParaRPr>
              </a:p>
              <a:p>
                <a:pPr/>
                <a:r>
                  <a:rPr lang="en-GB" sz="2400" dirty="0" smtClean="0">
                    <a:solidFill>
                      <a:schemeClr val="tx1"/>
                    </a:solidFill>
                  </a:rPr>
                  <a:t>     	         where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box>
                          <m:boxPr>
                            <m:ctrlPr>
                              <a:rPr lang="en-GB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GB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box>
                      </m:sup>
                    </m:sSup>
                  </m:oMath>
                </a14:m>
                <a:endParaRPr lang="en-GB" sz="2400" dirty="0" smtClean="0">
                  <a:solidFill>
                    <a:schemeClr val="tx1"/>
                  </a:solidFill>
                </a:endParaRPr>
              </a:p>
              <a:p>
                <a:pPr/>
                <a:endParaRPr lang="en-GB" sz="2400" dirty="0" smtClean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box>
                      <m:boxPr>
                        <m:ctrlP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GB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GB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lang="en-GB" sz="2400" dirty="0" smtClean="0">
                    <a:solidFill>
                      <a:schemeClr val="tx1"/>
                    </a:solidFill>
                  </a:rPr>
                  <a:t> then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en-GB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≈1.15</m:t>
                    </m:r>
                  </m:oMath>
                </a14:m>
                <a:r>
                  <a:rPr lang="en-GB" sz="2400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2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GB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0.87</m:t>
                    </m:r>
                  </m:oMath>
                </a14:m>
                <a:r>
                  <a:rPr lang="en-GB" sz="2400" dirty="0" smtClean="0">
                    <a:solidFill>
                      <a:schemeClr val="tx1"/>
                    </a:solidFill>
                  </a:rPr>
                  <a:t>.</a:t>
                </a:r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31" y="260648"/>
                <a:ext cx="7960614" cy="6336704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64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057400" y="2209800"/>
            <a:ext cx="6715125" cy="18002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19450" y="36195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71925" y="341947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14875" y="32099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57825" y="30099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10300" y="28194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953250" y="261937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725" y="24098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48675" y="22098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76500" y="38195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0713750">
            <a:off x="2375541" y="3853097"/>
            <a:ext cx="176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Stationary clock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 rot="20713750">
            <a:off x="4949974" y="3143713"/>
            <a:ext cx="176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tick = 1 second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65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057400" y="2209800"/>
            <a:ext cx="6715125" cy="18002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219450" y="36195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971925" y="341947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14875" y="32099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57825" y="30099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210300" y="28194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53250" y="261937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05725" y="24098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48675" y="22098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6500" y="38195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71675" y="4257675"/>
            <a:ext cx="6705600" cy="18002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076450" y="421005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819400" y="441960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562350" y="46196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305300" y="48101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057775" y="501015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810250" y="521970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553200" y="54197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296150" y="56102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039100" y="581977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20713750">
            <a:off x="3816016" y="3488971"/>
            <a:ext cx="176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Moving clock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 rot="20713750">
            <a:off x="5955970" y="2789022"/>
            <a:ext cx="2561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tick = 1.15 second s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 rot="841944">
            <a:off x="1937391" y="4789479"/>
            <a:ext cx="176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Stationary clock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 rot="849572">
            <a:off x="4511824" y="5441807"/>
            <a:ext cx="176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tick = 1 second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65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057400" y="2209800"/>
            <a:ext cx="6715125" cy="18002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219450" y="36195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971925" y="341947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14875" y="32099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57825" y="30099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210300" y="28194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53250" y="261937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05725" y="24098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48675" y="22098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6500" y="38195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71675" y="4257675"/>
            <a:ext cx="6705600" cy="18002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076450" y="421005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819400" y="441960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62350" y="46196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305300" y="48101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057775" y="501015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810250" y="521970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553200" y="54197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296150" y="56102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039100" y="581977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-8626" y="34506"/>
            <a:ext cx="9152626" cy="3140015"/>
          </a:xfrm>
          <a:custGeom>
            <a:avLst/>
            <a:gdLst>
              <a:gd name="connsiteX0" fmla="*/ 0 w 9152626"/>
              <a:gd name="connsiteY0" fmla="*/ 2449902 h 3140015"/>
              <a:gd name="connsiteX1" fmla="*/ 9152626 w 9152626"/>
              <a:gd name="connsiteY1" fmla="*/ 0 h 3140015"/>
              <a:gd name="connsiteX2" fmla="*/ 9144000 w 9152626"/>
              <a:gd name="connsiteY2" fmla="*/ 698739 h 3140015"/>
              <a:gd name="connsiteX3" fmla="*/ 8626 w 9152626"/>
              <a:gd name="connsiteY3" fmla="*/ 3140015 h 3140015"/>
              <a:gd name="connsiteX4" fmla="*/ 0 w 9152626"/>
              <a:gd name="connsiteY4" fmla="*/ 2449902 h 314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2626" h="3140015">
                <a:moveTo>
                  <a:pt x="0" y="2449902"/>
                </a:moveTo>
                <a:lnTo>
                  <a:pt x="9152626" y="0"/>
                </a:lnTo>
                <a:lnTo>
                  <a:pt x="9144000" y="698739"/>
                </a:lnTo>
                <a:lnTo>
                  <a:pt x="8626" y="3140015"/>
                </a:lnTo>
                <a:lnTo>
                  <a:pt x="0" y="244990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 rot="841944">
            <a:off x="2393408" y="4878085"/>
            <a:ext cx="176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Moving clock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 rot="849572">
            <a:off x="4958079" y="5609011"/>
            <a:ext cx="24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tick = 1.15 seconds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 rot="20713750">
            <a:off x="2395688" y="2446164"/>
            <a:ext cx="162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Stationary rod 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 rot="20713750">
            <a:off x="4288217" y="1729356"/>
            <a:ext cx="309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</a:t>
            </a:r>
            <a:r>
              <a:rPr lang="en-GB" dirty="0" smtClean="0"/>
              <a:t>ength = 1 light second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73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  <p:bldP spid="28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057400" y="2209800"/>
            <a:ext cx="6715125" cy="18002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219450" y="36195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971925" y="341947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14875" y="32099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57825" y="30099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210300" y="28194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53250" y="261937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05725" y="24098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48675" y="22098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6500" y="38195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71675" y="4257675"/>
            <a:ext cx="6705600" cy="18002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076450" y="421005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819400" y="441960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62350" y="46196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305300" y="48101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057775" y="501015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810250" y="521970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553200" y="54197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296150" y="56102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039100" y="581977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-8626" y="34506"/>
            <a:ext cx="9152626" cy="3140015"/>
          </a:xfrm>
          <a:custGeom>
            <a:avLst/>
            <a:gdLst>
              <a:gd name="connsiteX0" fmla="*/ 0 w 9152626"/>
              <a:gd name="connsiteY0" fmla="*/ 2449902 h 3140015"/>
              <a:gd name="connsiteX1" fmla="*/ 9152626 w 9152626"/>
              <a:gd name="connsiteY1" fmla="*/ 0 h 3140015"/>
              <a:gd name="connsiteX2" fmla="*/ 9144000 w 9152626"/>
              <a:gd name="connsiteY2" fmla="*/ 698739 h 3140015"/>
              <a:gd name="connsiteX3" fmla="*/ 8626 w 9152626"/>
              <a:gd name="connsiteY3" fmla="*/ 3140015 h 3140015"/>
              <a:gd name="connsiteX4" fmla="*/ 0 w 9152626"/>
              <a:gd name="connsiteY4" fmla="*/ 2449902 h 314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2626" h="3140015">
                <a:moveTo>
                  <a:pt x="0" y="2449902"/>
                </a:moveTo>
                <a:lnTo>
                  <a:pt x="9152626" y="0"/>
                </a:lnTo>
                <a:lnTo>
                  <a:pt x="9144000" y="698739"/>
                </a:lnTo>
                <a:lnTo>
                  <a:pt x="8626" y="3140015"/>
                </a:lnTo>
                <a:lnTo>
                  <a:pt x="0" y="244990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Freeform 25"/>
          <p:cNvSpPr/>
          <p:nvPr/>
        </p:nvSpPr>
        <p:spPr>
          <a:xfrm>
            <a:off x="0" y="2346385"/>
            <a:ext cx="9144000" cy="3148641"/>
          </a:xfrm>
          <a:custGeom>
            <a:avLst/>
            <a:gdLst>
              <a:gd name="connsiteX0" fmla="*/ 9144000 w 9144000"/>
              <a:gd name="connsiteY0" fmla="*/ 2449902 h 3148641"/>
              <a:gd name="connsiteX1" fmla="*/ 9144000 w 9144000"/>
              <a:gd name="connsiteY1" fmla="*/ 3148641 h 3148641"/>
              <a:gd name="connsiteX2" fmla="*/ 0 w 9144000"/>
              <a:gd name="connsiteY2" fmla="*/ 698740 h 3148641"/>
              <a:gd name="connsiteX3" fmla="*/ 0 w 9144000"/>
              <a:gd name="connsiteY3" fmla="*/ 0 h 3148641"/>
              <a:gd name="connsiteX4" fmla="*/ 9144000 w 9144000"/>
              <a:gd name="connsiteY4" fmla="*/ 2449902 h 31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48641">
                <a:moveTo>
                  <a:pt x="9144000" y="2449902"/>
                </a:moveTo>
                <a:lnTo>
                  <a:pt x="9144000" y="3148641"/>
                </a:lnTo>
                <a:lnTo>
                  <a:pt x="0" y="698740"/>
                </a:lnTo>
                <a:lnTo>
                  <a:pt x="0" y="0"/>
                </a:lnTo>
                <a:lnTo>
                  <a:pt x="9144000" y="244990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 rot="20713750">
            <a:off x="3835848" y="2014116"/>
            <a:ext cx="162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Moving rod 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 rot="20713750">
            <a:off x="5728377" y="1297308"/>
            <a:ext cx="309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</a:t>
            </a:r>
            <a:r>
              <a:rPr lang="en-GB" dirty="0" smtClean="0"/>
              <a:t>ength = 0.87 light second s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 rot="904909">
            <a:off x="3602196" y="4182217"/>
            <a:ext cx="162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Stationary rod 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 rot="904909">
            <a:off x="5225517" y="4823459"/>
            <a:ext cx="309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</a:t>
            </a:r>
            <a:r>
              <a:rPr lang="en-GB" dirty="0" smtClean="0"/>
              <a:t>ength = 1 light second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227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057400" y="2209800"/>
            <a:ext cx="6715125" cy="18002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219450" y="36195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971925" y="341947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14875" y="32099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57825" y="30099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210300" y="28194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53250" y="261937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05725" y="24098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48675" y="22098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6500" y="38195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71675" y="4257675"/>
            <a:ext cx="6705600" cy="18002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076450" y="421005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819400" y="441960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62350" y="46196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305300" y="48101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057775" y="501015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810250" y="521970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553200" y="54197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296150" y="56102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039100" y="581977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-8626" y="34506"/>
            <a:ext cx="9152626" cy="3140015"/>
          </a:xfrm>
          <a:custGeom>
            <a:avLst/>
            <a:gdLst>
              <a:gd name="connsiteX0" fmla="*/ 0 w 9152626"/>
              <a:gd name="connsiteY0" fmla="*/ 2449902 h 3140015"/>
              <a:gd name="connsiteX1" fmla="*/ 9152626 w 9152626"/>
              <a:gd name="connsiteY1" fmla="*/ 0 h 3140015"/>
              <a:gd name="connsiteX2" fmla="*/ 9144000 w 9152626"/>
              <a:gd name="connsiteY2" fmla="*/ 698739 h 3140015"/>
              <a:gd name="connsiteX3" fmla="*/ 8626 w 9152626"/>
              <a:gd name="connsiteY3" fmla="*/ 3140015 h 3140015"/>
              <a:gd name="connsiteX4" fmla="*/ 0 w 9152626"/>
              <a:gd name="connsiteY4" fmla="*/ 2449902 h 314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2626" h="3140015">
                <a:moveTo>
                  <a:pt x="0" y="2449902"/>
                </a:moveTo>
                <a:lnTo>
                  <a:pt x="9152626" y="0"/>
                </a:lnTo>
                <a:lnTo>
                  <a:pt x="9144000" y="698739"/>
                </a:lnTo>
                <a:lnTo>
                  <a:pt x="8626" y="3140015"/>
                </a:lnTo>
                <a:lnTo>
                  <a:pt x="0" y="244990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0" y="2346385"/>
            <a:ext cx="9144000" cy="3148641"/>
          </a:xfrm>
          <a:custGeom>
            <a:avLst/>
            <a:gdLst>
              <a:gd name="connsiteX0" fmla="*/ 9144000 w 9144000"/>
              <a:gd name="connsiteY0" fmla="*/ 2449902 h 3148641"/>
              <a:gd name="connsiteX1" fmla="*/ 9144000 w 9144000"/>
              <a:gd name="connsiteY1" fmla="*/ 3148641 h 3148641"/>
              <a:gd name="connsiteX2" fmla="*/ 0 w 9144000"/>
              <a:gd name="connsiteY2" fmla="*/ 698740 h 3148641"/>
              <a:gd name="connsiteX3" fmla="*/ 0 w 9144000"/>
              <a:gd name="connsiteY3" fmla="*/ 0 h 3148641"/>
              <a:gd name="connsiteX4" fmla="*/ 9144000 w 9144000"/>
              <a:gd name="connsiteY4" fmla="*/ 2449902 h 31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48641">
                <a:moveTo>
                  <a:pt x="9144000" y="2449902"/>
                </a:moveTo>
                <a:lnTo>
                  <a:pt x="9144000" y="3148641"/>
                </a:lnTo>
                <a:lnTo>
                  <a:pt x="0" y="698740"/>
                </a:lnTo>
                <a:lnTo>
                  <a:pt x="0" y="0"/>
                </a:lnTo>
                <a:lnTo>
                  <a:pt x="9144000" y="244990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 rot="904909">
            <a:off x="3602196" y="4182217"/>
            <a:ext cx="162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Moving rod 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 rot="904909">
            <a:off x="5225517" y="4823459"/>
            <a:ext cx="309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</a:t>
            </a:r>
            <a:r>
              <a:rPr lang="en-GB" dirty="0" smtClean="0"/>
              <a:t>ength = 0.87 light second 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43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057400" y="2209800"/>
            <a:ext cx="6715125" cy="18002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219450" y="36195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971925" y="341947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14875" y="32099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57825" y="30099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210300" y="28194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53250" y="261937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05725" y="24098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48675" y="2209800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6500" y="3819525"/>
            <a:ext cx="38100" cy="1428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71675" y="4257675"/>
            <a:ext cx="6705600" cy="18002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076450" y="421005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819400" y="441960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62350" y="46196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305300" y="48101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057775" y="501015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810250" y="5219700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553200" y="54197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296150" y="561022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039100" y="5819775"/>
            <a:ext cx="39600" cy="144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-8626" y="34506"/>
            <a:ext cx="9152626" cy="3140015"/>
          </a:xfrm>
          <a:custGeom>
            <a:avLst/>
            <a:gdLst>
              <a:gd name="connsiteX0" fmla="*/ 0 w 9152626"/>
              <a:gd name="connsiteY0" fmla="*/ 2449902 h 3140015"/>
              <a:gd name="connsiteX1" fmla="*/ 9152626 w 9152626"/>
              <a:gd name="connsiteY1" fmla="*/ 0 h 3140015"/>
              <a:gd name="connsiteX2" fmla="*/ 9144000 w 9152626"/>
              <a:gd name="connsiteY2" fmla="*/ 698739 h 3140015"/>
              <a:gd name="connsiteX3" fmla="*/ 8626 w 9152626"/>
              <a:gd name="connsiteY3" fmla="*/ 3140015 h 3140015"/>
              <a:gd name="connsiteX4" fmla="*/ 0 w 9152626"/>
              <a:gd name="connsiteY4" fmla="*/ 2449902 h 314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2626" h="3140015">
                <a:moveTo>
                  <a:pt x="0" y="2449902"/>
                </a:moveTo>
                <a:lnTo>
                  <a:pt x="9152626" y="0"/>
                </a:lnTo>
                <a:lnTo>
                  <a:pt x="9144000" y="698739"/>
                </a:lnTo>
                <a:lnTo>
                  <a:pt x="8626" y="3140015"/>
                </a:lnTo>
                <a:lnTo>
                  <a:pt x="0" y="244990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0" y="2346385"/>
            <a:ext cx="9144000" cy="3148641"/>
          </a:xfrm>
          <a:custGeom>
            <a:avLst/>
            <a:gdLst>
              <a:gd name="connsiteX0" fmla="*/ 9144000 w 9144000"/>
              <a:gd name="connsiteY0" fmla="*/ 2449902 h 3148641"/>
              <a:gd name="connsiteX1" fmla="*/ 9144000 w 9144000"/>
              <a:gd name="connsiteY1" fmla="*/ 3148641 h 3148641"/>
              <a:gd name="connsiteX2" fmla="*/ 0 w 9144000"/>
              <a:gd name="connsiteY2" fmla="*/ 698740 h 3148641"/>
              <a:gd name="connsiteX3" fmla="*/ 0 w 9144000"/>
              <a:gd name="connsiteY3" fmla="*/ 0 h 3148641"/>
              <a:gd name="connsiteX4" fmla="*/ 9144000 w 9144000"/>
              <a:gd name="connsiteY4" fmla="*/ 2449902 h 31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48641">
                <a:moveTo>
                  <a:pt x="9144000" y="2449902"/>
                </a:moveTo>
                <a:lnTo>
                  <a:pt x="9144000" y="3148641"/>
                </a:lnTo>
                <a:lnTo>
                  <a:pt x="0" y="698740"/>
                </a:lnTo>
                <a:lnTo>
                  <a:pt x="0" y="0"/>
                </a:lnTo>
                <a:lnTo>
                  <a:pt x="9144000" y="244990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00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you can do with them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Many situations can be understood better by viewing them from more than one point of view.</a:t>
            </a:r>
          </a:p>
          <a:p>
            <a:endParaRPr lang="en-GB" sz="800" dirty="0"/>
          </a:p>
          <a:p>
            <a:r>
              <a:rPr lang="en-GB" dirty="0" smtClean="0"/>
              <a:t>2D glasses allow you to overlay two different scales/coordinate systems, but see just one or the other at any one time.</a:t>
            </a:r>
          </a:p>
          <a:p>
            <a:endParaRPr lang="en-GB" sz="800" dirty="0"/>
          </a:p>
          <a:p>
            <a:r>
              <a:rPr lang="en-GB" dirty="0" smtClean="0"/>
              <a:t>Any information displayed will be visible from both points of view, allowing easy translation between the two, and assurance of logical consistency.</a:t>
            </a:r>
          </a:p>
        </p:txBody>
      </p:sp>
    </p:spTree>
    <p:extLst>
      <p:ext uri="{BB962C8B-B14F-4D97-AF65-F5344CB8AC3E}">
        <p14:creationId xmlns:p14="http://schemas.microsoft.com/office/powerpoint/2010/main" val="105867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/>
          <a:lstStyle/>
          <a:p>
            <a:r>
              <a:rPr lang="en-GB" b="1" dirty="0" smtClean="0"/>
              <a:t>Example I:  Exponential Variation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9014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/>
              <p:cNvSpPr/>
              <p:nvPr/>
            </p:nvSpPr>
            <p:spPr>
              <a:xfrm>
                <a:off x="827584" y="1988840"/>
                <a:ext cx="7416824" cy="79208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/>
                <a:r>
                  <a:rPr lang="en-GB" dirty="0" smtClean="0">
                    <a:solidFill>
                      <a:schemeClr val="tx1"/>
                    </a:solidFill>
                  </a:rPr>
                  <a:t>Test whether data fits the exponential form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𝑦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and establish the values of both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𝑏</m:t>
                    </m:r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.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988840"/>
                <a:ext cx="7416824" cy="792088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882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5568" y="3646997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129468" y="33480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53368" y="305275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567743" y="272890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282118" y="241458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96493" y="210978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720393" y="179545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34768" y="14811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158668" y="11763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873043" y="88105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596943" y="5667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150536" y="643095"/>
            <a:ext cx="7879164" cy="3373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000817"/>
              </p:ext>
            </p:extLst>
          </p:nvPr>
        </p:nvGraphicFramePr>
        <p:xfrm>
          <a:off x="107504" y="110700"/>
          <a:ext cx="2105804" cy="31022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52902"/>
                <a:gridCol w="1052902"/>
              </a:tblGrid>
              <a:tr h="25852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GB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GB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25852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25852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25852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25852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25852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25852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3500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25852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9500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25852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26000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25852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69000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25852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190000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  <a:tr h="25852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500000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8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5568" y="3646997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129468" y="33480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53368" y="305275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567743" y="272890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282118" y="241458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96493" y="210978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720393" y="179545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34768" y="14811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158668" y="11763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873043" y="88105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596943" y="5667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150536" y="643095"/>
            <a:ext cx="7879164" cy="3373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62100" y="3841188"/>
            <a:ext cx="71247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731371" y="751397"/>
            <a:ext cx="0" cy="308026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ounded Rectangle 24"/>
              <p:cNvSpPr/>
              <p:nvPr/>
            </p:nvSpPr>
            <p:spPr>
              <a:xfrm>
                <a:off x="755576" y="404664"/>
                <a:ext cx="3024336" cy="17194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gradient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box>
                        <m:box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4.3</m:t>
                              </m:r>
                            </m:num>
                            <m:den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=0.43</m:t>
                      </m:r>
                    </m:oMath>
                  </m:oMathPara>
                </a14:m>
                <a:endParaRPr lang="en-GB" dirty="0" smtClean="0">
                  <a:solidFill>
                    <a:schemeClr val="tx1"/>
                  </a:solidFill>
                </a:endParaRPr>
              </a:p>
              <a:p>
                <a:pPr/>
                <a14:m/>
              </a:p>
              <a:p>
                <a:pPr/>
                <a:endParaRPr lang="en-GB" dirty="0" smtClean="0">
                  <a:solidFill>
                    <a:schemeClr val="tx1"/>
                  </a:solidFill>
                </a:endParaRPr>
              </a:p>
              <a:p>
                <a:pPr/>
                <a:endParaRPr lang="en-GB" sz="800" i="1" dirty="0">
                  <a:solidFill>
                    <a:schemeClr val="tx1"/>
                  </a:solidFill>
                  <a:latin typeface="Cambria Math"/>
                  <a:ea typeface="Cambria Math"/>
                </a:endParaRPr>
              </a:p>
              <a:p>
                <a:pPr/>
                <a:r>
                  <a:rPr lang="en-GB" b="0" dirty="0" smtClean="0">
                    <a:solidFill>
                      <a:schemeClr val="tx1"/>
                    </a:solidFill>
                    <a:ea typeface="Cambria Math"/>
                  </a:rPr>
                  <a:t>     </a:t>
                </a:r>
                <a:r>
                  <a:rPr lang="en-GB" sz="1200" b="0" dirty="0" smtClean="0">
                    <a:solidFill>
                      <a:schemeClr val="tx1"/>
                    </a:solidFill>
                    <a:ea typeface="Cambria Math"/>
                  </a:rPr>
                  <a:t> </a:t>
                </a:r>
                <a:r>
                  <a:rPr lang="en-GB" b="0" dirty="0" smtClean="0">
                    <a:solidFill>
                      <a:schemeClr val="tx1"/>
                    </a:solidFill>
                    <a:ea typeface="Cambria Math"/>
                  </a:rPr>
                  <a:t>    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25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2.7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04664"/>
                <a:ext cx="3024336" cy="1719474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18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5568" y="3646997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129468" y="33480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53368" y="305275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567743" y="272890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282118" y="241458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96493" y="210978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720393" y="179545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34768" y="14811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158668" y="11763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873043" y="881056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596943" y="566731"/>
            <a:ext cx="34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×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150536" y="643095"/>
            <a:ext cx="7879164" cy="3373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62100" y="3841188"/>
            <a:ext cx="71247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31371" y="751397"/>
            <a:ext cx="0" cy="308026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/>
              <p:cNvSpPr/>
              <p:nvPr/>
            </p:nvSpPr>
            <p:spPr>
              <a:xfrm>
                <a:off x="755576" y="404664"/>
                <a:ext cx="3024336" cy="17194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gradient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box>
                        <m:box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4.3</m:t>
                              </m:r>
                            </m:num>
                            <m:den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=0.43</m:t>
                      </m:r>
                    </m:oMath>
                  </m:oMathPara>
                </a14:m>
                <a:endParaRPr lang="en-GB" dirty="0" smtClean="0">
                  <a:solidFill>
                    <a:schemeClr val="tx1"/>
                  </a:solidFill>
                </a:endParaRPr>
              </a:p>
              <a:p>
                <a:pPr/>
                <a14:m/>
              </a:p>
              <a:p>
                <a:pPr/>
                <a:endParaRPr lang="en-GB" dirty="0" smtClean="0">
                  <a:solidFill>
                    <a:schemeClr val="tx1"/>
                  </a:solidFill>
                </a:endParaRPr>
              </a:p>
              <a:p>
                <a:pPr/>
                <a:endParaRPr lang="en-GB" sz="800" i="1" dirty="0">
                  <a:solidFill>
                    <a:schemeClr val="tx1"/>
                  </a:solidFill>
                  <a:latin typeface="Cambria Math"/>
                  <a:ea typeface="Cambria Math"/>
                </a:endParaRPr>
              </a:p>
              <a:p>
                <a:pPr/>
                <a:r>
                  <a:rPr lang="en-GB" b="0" dirty="0" smtClean="0">
                    <a:solidFill>
                      <a:schemeClr val="tx1"/>
                    </a:solidFill>
                    <a:ea typeface="Cambria Math"/>
                  </a:rPr>
                  <a:t>     </a:t>
                </a:r>
                <a:r>
                  <a:rPr lang="en-GB" sz="1200" b="0" dirty="0" smtClean="0">
                    <a:solidFill>
                      <a:schemeClr val="tx1"/>
                    </a:solidFill>
                    <a:ea typeface="Cambria Math"/>
                  </a:rPr>
                  <a:t> </a:t>
                </a:r>
                <a:r>
                  <a:rPr lang="en-GB" b="0" dirty="0" smtClean="0">
                    <a:solidFill>
                      <a:schemeClr val="tx1"/>
                    </a:solidFill>
                    <a:ea typeface="Cambria Math"/>
                  </a:rPr>
                  <a:t>    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25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2.7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04664"/>
                <a:ext cx="3024336" cy="1719474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332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/>
          <a:lstStyle/>
          <a:p>
            <a:r>
              <a:rPr lang="en-GB" b="1" dirty="0" smtClean="0"/>
              <a:t>Example II:  Power Laws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9960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 w="127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 w="12700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657</Words>
  <Application>Microsoft Office PowerPoint</Application>
  <PresentationFormat>On-screen Show (4:3)</PresentationFormat>
  <Paragraphs>156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Fun with 2D Glasses   and a Sprinkling of Special Relativity   Michael Gibson</vt:lpstr>
      <vt:lpstr>How to make “2D glasses”</vt:lpstr>
      <vt:lpstr>What you can do with them</vt:lpstr>
      <vt:lpstr>Example I:  Exponential Variation</vt:lpstr>
      <vt:lpstr>PowerPoint Presentation</vt:lpstr>
      <vt:lpstr>PowerPoint Presentation</vt:lpstr>
      <vt:lpstr>PowerPoint Presentation</vt:lpstr>
      <vt:lpstr>PowerPoint Presentation</vt:lpstr>
      <vt:lpstr>Example II:  Power Laws</vt:lpstr>
      <vt:lpstr>PowerPoint Presentation</vt:lpstr>
      <vt:lpstr>PowerPoint Presentation</vt:lpstr>
      <vt:lpstr>PowerPoint Presentation</vt:lpstr>
      <vt:lpstr>PowerPoint Presentation</vt:lpstr>
      <vt:lpstr>Example III:  Galilean Relativity</vt:lpstr>
      <vt:lpstr>PowerPoint Presentation</vt:lpstr>
      <vt:lpstr>PowerPoint Presentation</vt:lpstr>
      <vt:lpstr>PowerPoint Presentation</vt:lpstr>
      <vt:lpstr>PowerPoint Presentation</vt:lpstr>
      <vt:lpstr>Example IV:  Special Relativity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with 2D Glasses  and a sprinkling of special relativity</dc:title>
  <dc:creator>Mike</dc:creator>
  <cp:lastModifiedBy>Mike</cp:lastModifiedBy>
  <cp:revision>61</cp:revision>
  <dcterms:created xsi:type="dcterms:W3CDTF">2013-10-26T19:27:06Z</dcterms:created>
  <dcterms:modified xsi:type="dcterms:W3CDTF">2013-10-28T07:37:49Z</dcterms:modified>
</cp:coreProperties>
</file>