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49" autoAdjust="0"/>
    <p:restoredTop sz="94684" autoAdjust="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-2172" y="-12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3" cy="511731"/>
          </a:xfrm>
          <a:prstGeom prst="rect">
            <a:avLst/>
          </a:prstGeom>
        </p:spPr>
        <p:txBody>
          <a:bodyPr vert="horz" lIns="99039" tIns="49518" rIns="99039" bIns="4951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2"/>
            <a:ext cx="3076363" cy="511731"/>
          </a:xfrm>
          <a:prstGeom prst="rect">
            <a:avLst/>
          </a:prstGeom>
        </p:spPr>
        <p:txBody>
          <a:bodyPr vert="horz" lIns="99039" tIns="49518" rIns="99039" bIns="49518" rtlCol="0"/>
          <a:lstStyle>
            <a:lvl1pPr algn="r">
              <a:defRPr sz="1300"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8"/>
            <a:ext cx="3076363" cy="511731"/>
          </a:xfrm>
          <a:prstGeom prst="rect">
            <a:avLst/>
          </a:prstGeom>
        </p:spPr>
        <p:txBody>
          <a:bodyPr vert="horz" lIns="99039" tIns="49518" rIns="99039" bIns="4951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8"/>
            <a:ext cx="3076363" cy="511731"/>
          </a:xfrm>
          <a:prstGeom prst="rect">
            <a:avLst/>
          </a:prstGeom>
        </p:spPr>
        <p:txBody>
          <a:bodyPr vert="horz" lIns="99039" tIns="49518" rIns="99039" bIns="49518" rtlCol="0" anchor="b"/>
          <a:lstStyle>
            <a:lvl1pPr algn="r">
              <a:defRPr sz="1300"/>
            </a:lvl1pPr>
          </a:lstStyle>
          <a:p>
            <a:fld id="{C4250302-8DC1-43CF-B382-B8986C05B6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188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3" cy="511731"/>
          </a:xfrm>
          <a:prstGeom prst="rect">
            <a:avLst/>
          </a:prstGeom>
        </p:spPr>
        <p:txBody>
          <a:bodyPr vert="horz" lIns="99039" tIns="49518" rIns="99039" bIns="4951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2"/>
            <a:ext cx="3076363" cy="511731"/>
          </a:xfrm>
          <a:prstGeom prst="rect">
            <a:avLst/>
          </a:prstGeom>
        </p:spPr>
        <p:txBody>
          <a:bodyPr vert="horz" lIns="99039" tIns="49518" rIns="99039" bIns="49518" rtlCol="0"/>
          <a:lstStyle>
            <a:lvl1pPr algn="r">
              <a:defRPr sz="1300"/>
            </a:lvl1pPr>
          </a:lstStyle>
          <a:p>
            <a:fld id="{1C7516E1-C505-4450-B08E-9F6C091C98BB}" type="datetimeFigureOut">
              <a:rPr lang="en-US" smtClean="0"/>
              <a:pPr/>
              <a:t>11/1/2014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9" tIns="49518" rIns="99039" bIns="4951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3"/>
            <a:ext cx="5679440" cy="4605576"/>
          </a:xfrm>
          <a:prstGeom prst="rect">
            <a:avLst/>
          </a:prstGeom>
        </p:spPr>
        <p:txBody>
          <a:bodyPr vert="horz" lIns="99039" tIns="49518" rIns="99039" bIns="495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6363" cy="511731"/>
          </a:xfrm>
          <a:prstGeom prst="rect">
            <a:avLst/>
          </a:prstGeom>
        </p:spPr>
        <p:txBody>
          <a:bodyPr vert="horz" lIns="99039" tIns="49518" rIns="99039" bIns="4951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8"/>
            <a:ext cx="3076363" cy="511731"/>
          </a:xfrm>
          <a:prstGeom prst="rect">
            <a:avLst/>
          </a:prstGeom>
        </p:spPr>
        <p:txBody>
          <a:bodyPr vert="horz" lIns="99039" tIns="49518" rIns="99039" bIns="49518" rtlCol="0" anchor="b"/>
          <a:lstStyle>
            <a:lvl1pPr algn="r">
              <a:defRPr sz="1300"/>
            </a:lvl1pPr>
          </a:lstStyle>
          <a:p>
            <a:fld id="{EA373857-F424-4754-844F-15FC8C15365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878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73857-F424-4754-844F-15FC8C15365A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>
            <a:noFill/>
          </a:ln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524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52400" y="67056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252000" tIns="216000">
            <a:normAutofit/>
          </a:bodyPr>
          <a:lstStyle>
            <a:lvl1pPr>
              <a:defRPr sz="2400"/>
            </a:lvl1pPr>
            <a:lvl2pPr>
              <a:buSzPct val="70000"/>
              <a:buFont typeface="Wingdings" pitchFamily="2" charset="2"/>
              <a:buChar char="Ø"/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>
            <a:lvl1pPr>
              <a:defRPr sz="2400"/>
            </a:lvl1pPr>
            <a:lvl2pPr>
              <a:buFont typeface="Wingdings" pitchFamily="2" charset="2"/>
              <a:buChar char="Ø"/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>
            <a:lvl1pPr>
              <a:defRPr sz="2400"/>
            </a:lvl1pPr>
            <a:lvl2pPr>
              <a:buFont typeface="Wingdings" pitchFamily="2" charset="2"/>
              <a:buChar char="Ø"/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4864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2400" y="67056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SzPct val="70000"/>
        <a:buFont typeface="Wingdings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885963"/>
          </a:xfrm>
        </p:spPr>
        <p:txBody>
          <a:bodyPr>
            <a:normAutofit/>
          </a:bodyPr>
          <a:lstStyle/>
          <a:p>
            <a:r>
              <a:rPr lang="en-GB" dirty="0" smtClean="0"/>
              <a:t>Approximating log 3 using a piano</a:t>
            </a:r>
            <a:br>
              <a:rPr lang="en-GB" dirty="0" smtClean="0"/>
            </a:br>
            <a:r>
              <a:rPr lang="en-GB" dirty="0" smtClean="0"/>
              <a:t> or “3= 10</a:t>
            </a:r>
            <a:r>
              <a:rPr lang="en-GB" baseline="30000" dirty="0" smtClean="0"/>
              <a:t>what”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Francis Hunt</a:t>
            </a:r>
          </a:p>
          <a:p>
            <a:r>
              <a:rPr lang="en-GB" dirty="0" smtClean="0"/>
              <a:t>Francis.Hunt@southwales.ac.uk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/>
              <a:t>Approximating log 3 using a piano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2</a:t>
            </a:r>
            <a:r>
              <a:rPr lang="en-GB" baseline="30000" dirty="0" smtClean="0"/>
              <a:t>10</a:t>
            </a:r>
            <a:r>
              <a:rPr lang="en-GB" dirty="0" smtClean="0"/>
              <a:t> ≈ 10</a:t>
            </a:r>
            <a:r>
              <a:rPr lang="en-GB" baseline="30000" dirty="0" smtClean="0"/>
              <a:t>3 	</a:t>
            </a:r>
            <a:r>
              <a:rPr lang="en-GB" dirty="0" smtClean="0"/>
              <a:t>so 	2 ≈ 10</a:t>
            </a:r>
            <a:r>
              <a:rPr lang="en-GB" baseline="30000" dirty="0" smtClean="0"/>
              <a:t>3/10	</a:t>
            </a:r>
            <a:r>
              <a:rPr lang="en-GB" dirty="0" smtClean="0"/>
              <a:t>i.e. log 2 ≈ 3/10 = 12/40</a:t>
            </a:r>
            <a:endParaRPr lang="en-GB" baseline="30000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tabLst>
                <a:tab pos="3763963" algn="l"/>
                <a:tab pos="4216400" algn="l"/>
                <a:tab pos="5111750" algn="l"/>
              </a:tabLst>
            </a:pPr>
            <a:endParaRPr lang="en-GB" dirty="0" smtClean="0"/>
          </a:p>
          <a:p>
            <a:pPr>
              <a:tabLst>
                <a:tab pos="3763963" algn="l"/>
                <a:tab pos="4216400" algn="l"/>
                <a:tab pos="5111750" algn="l"/>
              </a:tabLst>
            </a:pPr>
            <a:endParaRPr lang="en-GB" dirty="0" smtClean="0"/>
          </a:p>
          <a:p>
            <a:pPr>
              <a:tabLst>
                <a:tab pos="3763963" algn="l"/>
                <a:tab pos="4216400" algn="l"/>
                <a:tab pos="5111750" algn="l"/>
              </a:tabLst>
            </a:pPr>
            <a:r>
              <a:rPr lang="en-GB" dirty="0" smtClean="0"/>
              <a:t>An </a:t>
            </a:r>
            <a:r>
              <a:rPr lang="en-GB" b="1" dirty="0" smtClean="0">
                <a:solidFill>
                  <a:srgbClr val="FF0000"/>
                </a:solidFill>
              </a:rPr>
              <a:t>octave</a:t>
            </a:r>
            <a:r>
              <a:rPr lang="en-GB" dirty="0" smtClean="0"/>
              <a:t> 	→	2 	times the frequency</a:t>
            </a:r>
          </a:p>
          <a:p>
            <a:pPr>
              <a:tabLst>
                <a:tab pos="3763963" algn="l"/>
                <a:tab pos="4216400" algn="l"/>
                <a:tab pos="5111750" algn="l"/>
              </a:tabLst>
            </a:pPr>
            <a:r>
              <a:rPr lang="en-GB" dirty="0" smtClean="0"/>
              <a:t>A </a:t>
            </a:r>
            <a:r>
              <a:rPr lang="en-GB" b="1" dirty="0" smtClean="0">
                <a:solidFill>
                  <a:srgbClr val="00B050"/>
                </a:solidFill>
              </a:rPr>
              <a:t>semitone</a:t>
            </a:r>
            <a:r>
              <a:rPr lang="en-GB" dirty="0" smtClean="0"/>
              <a:t>  (1/12 octave) 	→ 	2</a:t>
            </a:r>
            <a:r>
              <a:rPr lang="en-GB" baseline="30000" dirty="0" smtClean="0"/>
              <a:t>1/12</a:t>
            </a:r>
            <a:r>
              <a:rPr lang="en-GB" dirty="0" smtClean="0"/>
              <a:t>  ≈ 10</a:t>
            </a:r>
            <a:r>
              <a:rPr lang="en-GB" baseline="30000" dirty="0" smtClean="0"/>
              <a:t>1/40</a:t>
            </a:r>
            <a:r>
              <a:rPr lang="en-GB" dirty="0" smtClean="0"/>
              <a:t> 	</a:t>
            </a:r>
          </a:p>
          <a:p>
            <a:pPr>
              <a:tabLst>
                <a:tab pos="3763963" algn="l"/>
                <a:tab pos="4216400" algn="l"/>
                <a:tab pos="5111750" algn="l"/>
              </a:tabLst>
            </a:pPr>
            <a:r>
              <a:rPr lang="en-GB" dirty="0" smtClean="0"/>
              <a:t>A </a:t>
            </a:r>
            <a:r>
              <a:rPr lang="en-GB" b="1" dirty="0" smtClean="0">
                <a:solidFill>
                  <a:srgbClr val="0070C0"/>
                </a:solidFill>
              </a:rPr>
              <a:t>fifth</a:t>
            </a:r>
            <a:r>
              <a:rPr lang="en-GB" dirty="0" smtClean="0"/>
              <a:t> (7 semitones) 	→ 	10</a:t>
            </a:r>
            <a:r>
              <a:rPr lang="en-GB" baseline="30000" dirty="0" smtClean="0"/>
              <a:t>7/40</a:t>
            </a:r>
            <a:r>
              <a:rPr lang="en-GB" dirty="0" smtClean="0"/>
              <a:t> 	times the frequency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BUT a </a:t>
            </a:r>
            <a:r>
              <a:rPr lang="en-GB" b="1" dirty="0" smtClean="0">
                <a:solidFill>
                  <a:srgbClr val="0070C0"/>
                </a:solidFill>
              </a:rPr>
              <a:t>fifth</a:t>
            </a:r>
            <a:r>
              <a:rPr lang="en-GB" dirty="0" smtClean="0"/>
              <a:t> is also about  3/2 times the frequency:</a:t>
            </a:r>
          </a:p>
          <a:p>
            <a:pPr algn="ctr">
              <a:buNone/>
            </a:pPr>
            <a:r>
              <a:rPr lang="en-GB" dirty="0" smtClean="0"/>
              <a:t>3/2 ≈ 10</a:t>
            </a:r>
            <a:r>
              <a:rPr lang="en-GB" baseline="30000" dirty="0" smtClean="0"/>
              <a:t>7/40</a:t>
            </a:r>
          </a:p>
          <a:p>
            <a:pPr algn="ctr">
              <a:buNone/>
            </a:pPr>
            <a:r>
              <a:rPr lang="en-GB" dirty="0" smtClean="0"/>
              <a:t>log 3 – log 2 ≈ 7/40</a:t>
            </a:r>
          </a:p>
          <a:p>
            <a:pPr algn="ctr">
              <a:buNone/>
            </a:pPr>
            <a:r>
              <a:rPr lang="en-GB" b="1" dirty="0" smtClean="0"/>
              <a:t>log3</a:t>
            </a:r>
            <a:r>
              <a:rPr lang="en-GB" dirty="0" smtClean="0"/>
              <a:t> ≈ 7/40 + log 2 = 19/40 = </a:t>
            </a:r>
            <a:r>
              <a:rPr lang="en-GB" b="1" dirty="0" smtClean="0"/>
              <a:t>0.475</a:t>
            </a:r>
          </a:p>
          <a:p>
            <a:pPr algn="ctr">
              <a:buNone/>
            </a:pPr>
            <a:r>
              <a:rPr lang="en-GB" dirty="0" smtClean="0"/>
              <a:t>(actually 0.477 to 3dp)</a:t>
            </a:r>
            <a:endParaRPr lang="en-GB" b="1" dirty="0" smtClean="0"/>
          </a:p>
          <a:p>
            <a:pPr algn="ctr">
              <a:buNone/>
            </a:pPr>
            <a:endParaRPr lang="en-GB" b="1" dirty="0" smtClean="0"/>
          </a:p>
        </p:txBody>
      </p:sp>
      <p:pic>
        <p:nvPicPr>
          <p:cNvPr id="5" name="Picture 2" descr="http://upload.wikimedia.org/wikipedia/commons/thumb/c/c0/Klaviatur-3-en.svg/1280px-Klaviatur-3-en.svg.png"/>
          <p:cNvPicPr>
            <a:picLocks noChangeAspect="1" noChangeArrowheads="1"/>
          </p:cNvPicPr>
          <p:nvPr/>
        </p:nvPicPr>
        <p:blipFill>
          <a:blip r:embed="rId2" cstate="print"/>
          <a:srcRect b="10088"/>
          <a:stretch>
            <a:fillRect/>
          </a:stretch>
        </p:blipFill>
        <p:spPr bwMode="auto">
          <a:xfrm>
            <a:off x="1619672" y="1772816"/>
            <a:ext cx="5904037" cy="1330787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572000" y="6381328"/>
            <a:ext cx="4104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 smtClean="0"/>
              <a:t>Image: Klaviatur-3-en  CC BY-SA 2.5  Tobias R. – </a:t>
            </a:r>
            <a:r>
              <a:rPr lang="en-GB" sz="1400" dirty="0" err="1" smtClean="0"/>
              <a:t>Metoc</a:t>
            </a:r>
            <a:r>
              <a:rPr lang="en-GB" sz="1400" dirty="0" smtClean="0"/>
              <a:t> 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 5?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tabLst>
                <a:tab pos="3763963" algn="l"/>
                <a:tab pos="4216400" algn="l"/>
                <a:tab pos="5111750" algn="l"/>
              </a:tabLst>
            </a:pPr>
            <a:r>
              <a:rPr lang="en-GB" dirty="0" smtClean="0"/>
              <a:t>We have log 5 = log 10 – log </a:t>
            </a:r>
            <a:r>
              <a:rPr lang="en-GB" dirty="0"/>
              <a:t>2 ≈ </a:t>
            </a:r>
            <a:r>
              <a:rPr lang="en-GB" dirty="0" smtClean="0"/>
              <a:t>0.7, but the piano works too:</a:t>
            </a:r>
          </a:p>
          <a:p>
            <a:pPr>
              <a:buNone/>
              <a:tabLst>
                <a:tab pos="3763963" algn="l"/>
                <a:tab pos="4216400" algn="l"/>
                <a:tab pos="5111750" algn="l"/>
              </a:tabLst>
            </a:pPr>
            <a:r>
              <a:rPr lang="en-GB" dirty="0" smtClean="0"/>
              <a:t>A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major third </a:t>
            </a:r>
            <a:r>
              <a:rPr lang="en-GB" dirty="0" smtClean="0"/>
              <a:t>(4 semitones) →  10</a:t>
            </a:r>
            <a:r>
              <a:rPr lang="en-GB" baseline="30000" dirty="0" smtClean="0"/>
              <a:t>4/40</a:t>
            </a:r>
            <a:r>
              <a:rPr lang="en-GB" dirty="0" smtClean="0"/>
              <a:t> 	times the frequency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BUT a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major third </a:t>
            </a:r>
            <a:r>
              <a:rPr lang="en-GB" dirty="0" smtClean="0"/>
              <a:t>is also about  5/4 times the frequency:</a:t>
            </a:r>
          </a:p>
          <a:p>
            <a:pPr algn="ctr">
              <a:buNone/>
            </a:pPr>
            <a:r>
              <a:rPr lang="en-GB" dirty="0" smtClean="0"/>
              <a:t>5/4 ≈ 10</a:t>
            </a:r>
            <a:r>
              <a:rPr lang="en-GB" baseline="30000" dirty="0" smtClean="0"/>
              <a:t>1/10</a:t>
            </a:r>
          </a:p>
          <a:p>
            <a:pPr algn="ctr">
              <a:buNone/>
            </a:pPr>
            <a:r>
              <a:rPr lang="en-GB" dirty="0" smtClean="0"/>
              <a:t>log 5 – 2 log 2 ≈ 1/10</a:t>
            </a:r>
          </a:p>
          <a:p>
            <a:pPr algn="ctr">
              <a:buNone/>
            </a:pPr>
            <a:r>
              <a:rPr lang="en-GB" b="1" dirty="0" smtClean="0"/>
              <a:t>log 5</a:t>
            </a:r>
            <a:r>
              <a:rPr lang="en-GB" dirty="0" smtClean="0"/>
              <a:t> ≈ 1/10 + 2 log 2 = 7/10 = </a:t>
            </a:r>
            <a:r>
              <a:rPr lang="en-GB" b="1" dirty="0" smtClean="0"/>
              <a:t>0.7 </a:t>
            </a:r>
          </a:p>
          <a:p>
            <a:pPr algn="ctr">
              <a:buNone/>
            </a:pPr>
            <a:r>
              <a:rPr lang="en-GB" dirty="0" smtClean="0"/>
              <a:t>(actually 0.699)</a:t>
            </a:r>
            <a:endParaRPr lang="en-GB" b="1" dirty="0" smtClean="0"/>
          </a:p>
          <a:p>
            <a:endParaRPr lang="en-GB" dirty="0" smtClean="0"/>
          </a:p>
          <a:p>
            <a:pPr algn="ctr">
              <a:buNone/>
            </a:pPr>
            <a:r>
              <a:rPr lang="en-GB" dirty="0" smtClean="0"/>
              <a:t>How many times do we need to quintuple our </a:t>
            </a:r>
            <a:r>
              <a:rPr lang="en-GB" smtClean="0"/>
              <a:t>chair 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to </a:t>
            </a:r>
            <a:r>
              <a:rPr lang="en-GB" smtClean="0"/>
              <a:t>have </a:t>
            </a:r>
            <a:r>
              <a:rPr lang="en-GB" smtClean="0"/>
              <a:t>10 </a:t>
            </a:r>
            <a:r>
              <a:rPr lang="en-GB" dirty="0" smtClean="0"/>
              <a:t>million = 10</a:t>
            </a:r>
            <a:r>
              <a:rPr lang="en-GB" baseline="30000" dirty="0" smtClean="0"/>
              <a:t>7</a:t>
            </a:r>
            <a:r>
              <a:rPr lang="en-GB" dirty="0" smtClean="0"/>
              <a:t> chairs</a:t>
            </a:r>
            <a:r>
              <a:rPr lang="en-GB" smtClean="0"/>
              <a:t>? </a:t>
            </a:r>
            <a:r>
              <a:rPr lang="en-GB" smtClean="0"/>
              <a:t/>
            </a:r>
            <a:br>
              <a:rPr lang="en-GB" smtClean="0"/>
            </a:br>
            <a:r>
              <a:rPr lang="en-GB" dirty="0" smtClean="0"/>
              <a:t>Answer  </a:t>
            </a:r>
            <a:r>
              <a:rPr lang="en-GB" dirty="0" smtClean="0"/>
              <a:t>about 7/0.7 = 10.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3404</TotalTime>
  <Words>61</Words>
  <Application>Microsoft Office PowerPoint</Application>
  <PresentationFormat>On-screen Show (4:3)</PresentationFormat>
  <Paragraphs>32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</vt:lpstr>
      <vt:lpstr>Approximating log 3 using a piano  or “3= 10what”</vt:lpstr>
      <vt:lpstr>Approximating log 3 using a piano</vt:lpstr>
      <vt:lpstr>log 5?</vt:lpstr>
    </vt:vector>
  </TitlesOfParts>
  <Company>University of Glamorgan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Needle Cars</dc:title>
  <dc:creator>fhhunt</dc:creator>
  <cp:lastModifiedBy>Francis</cp:lastModifiedBy>
  <cp:revision>357</cp:revision>
  <dcterms:created xsi:type="dcterms:W3CDTF">2009-12-16T12:36:51Z</dcterms:created>
  <dcterms:modified xsi:type="dcterms:W3CDTF">2014-11-01T08:06:20Z</dcterms:modified>
</cp:coreProperties>
</file>