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1" r:id="rId3"/>
    <p:sldId id="272" r:id="rId4"/>
    <p:sldId id="258" r:id="rId5"/>
    <p:sldId id="261" r:id="rId6"/>
    <p:sldId id="262" r:id="rId7"/>
    <p:sldId id="260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73" r:id="rId16"/>
    <p:sldId id="276" r:id="rId17"/>
    <p:sldId id="274" r:id="rId18"/>
    <p:sldId id="275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EE303"/>
    <a:srgbClr val="00CC00"/>
    <a:srgbClr val="99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510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40000"/>
                <a:lumOff val="60000"/>
              </a:schemeClr>
            </a:gs>
            <a:gs pos="46000">
              <a:schemeClr val="accent5">
                <a:lumMod val="95000"/>
                <a:lumOff val="5000"/>
              </a:schemeClr>
            </a:gs>
            <a:gs pos="100000">
              <a:schemeClr val="accent5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</a:blip>
          <a:srcRect l="16983" t="10415" r="16838" b="1564"/>
          <a:stretch/>
        </p:blipFill>
        <p:spPr>
          <a:xfrm>
            <a:off x="-22807" y="3174"/>
            <a:ext cx="9166807" cy="6854825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43000"/>
            <a:ext cx="7772400" cy="1470025"/>
          </a:xfrm>
        </p:spPr>
        <p:txBody>
          <a:bodyPr/>
          <a:lstStyle/>
          <a:p>
            <a:r>
              <a:rPr lang="en-GB" b="1" dirty="0" smtClean="0"/>
              <a:t>Optimal Finger Counting</a:t>
            </a:r>
            <a:endParaRPr lang="en-GB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4114800"/>
            <a:ext cx="8534400" cy="1752600"/>
          </a:xfrm>
        </p:spPr>
        <p:txBody>
          <a:bodyPr>
            <a:noAutofit/>
          </a:bodyPr>
          <a:lstStyle/>
          <a:p>
            <a:r>
              <a:rPr lang="en-GB" sz="4000" dirty="0" smtClean="0">
                <a:solidFill>
                  <a:schemeClr val="tx1"/>
                </a:solidFill>
              </a:rPr>
              <a:t>By Michael Gibson</a:t>
            </a:r>
          </a:p>
          <a:p>
            <a:endParaRPr lang="en-GB" sz="4000" dirty="0" smtClean="0">
              <a:solidFill>
                <a:schemeClr val="tx1"/>
              </a:solidFill>
            </a:endParaRPr>
          </a:p>
          <a:p>
            <a:r>
              <a:rPr lang="en-GB" sz="4000" dirty="0" smtClean="0">
                <a:solidFill>
                  <a:schemeClr val="tx1"/>
                </a:solidFill>
              </a:rPr>
              <a:t>mikegibson2010@gmail.com</a:t>
            </a:r>
            <a:endParaRPr lang="en-GB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0678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693836"/>
            <a:ext cx="4665789" cy="585936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04"/>
          <a:stretch/>
        </p:blipFill>
        <p:spPr>
          <a:xfrm>
            <a:off x="4663440" y="678711"/>
            <a:ext cx="4251960" cy="5874489"/>
          </a:xfrm>
          <a:prstGeom prst="rect">
            <a:avLst/>
          </a:prstGeom>
        </p:spPr>
      </p:pic>
      <p:sp>
        <p:nvSpPr>
          <p:cNvPr id="7" name="Oval 6"/>
          <p:cNvSpPr/>
          <p:nvPr/>
        </p:nvSpPr>
        <p:spPr>
          <a:xfrm>
            <a:off x="3810000" y="2971800"/>
            <a:ext cx="533400" cy="5334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GB" b="1" dirty="0"/>
          </a:p>
        </p:txBody>
      </p:sp>
      <p:sp>
        <p:nvSpPr>
          <p:cNvPr id="8" name="Oval 7"/>
          <p:cNvSpPr/>
          <p:nvPr/>
        </p:nvSpPr>
        <p:spPr>
          <a:xfrm>
            <a:off x="5791200" y="3539698"/>
            <a:ext cx="533400" cy="53340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GB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20762"/>
          </a:xfrm>
        </p:spPr>
        <p:txBody>
          <a:bodyPr/>
          <a:lstStyle/>
          <a:p>
            <a:r>
              <a:rPr lang="en-GB" dirty="0" smtClean="0"/>
              <a:t>What Number is this?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3962400" y="5334000"/>
            <a:ext cx="1295400" cy="1015663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6000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45</a:t>
            </a:r>
            <a:endParaRPr lang="en-GB" sz="6000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1587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693836"/>
            <a:ext cx="4665789" cy="585936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04"/>
          <a:stretch/>
        </p:blipFill>
        <p:spPr>
          <a:xfrm>
            <a:off x="4663440" y="678711"/>
            <a:ext cx="4251960" cy="5874489"/>
          </a:xfrm>
          <a:prstGeom prst="rect">
            <a:avLst/>
          </a:prstGeom>
        </p:spPr>
      </p:pic>
      <p:sp>
        <p:nvSpPr>
          <p:cNvPr id="7" name="Oval 6"/>
          <p:cNvSpPr/>
          <p:nvPr/>
        </p:nvSpPr>
        <p:spPr>
          <a:xfrm>
            <a:off x="2362200" y="838200"/>
            <a:ext cx="533400" cy="5334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GB" b="1" dirty="0"/>
          </a:p>
        </p:txBody>
      </p:sp>
      <p:sp>
        <p:nvSpPr>
          <p:cNvPr id="8" name="Oval 7"/>
          <p:cNvSpPr/>
          <p:nvPr/>
        </p:nvSpPr>
        <p:spPr>
          <a:xfrm>
            <a:off x="7010400" y="3048000"/>
            <a:ext cx="533400" cy="53340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GB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20762"/>
          </a:xfrm>
        </p:spPr>
        <p:txBody>
          <a:bodyPr/>
          <a:lstStyle/>
          <a:p>
            <a:r>
              <a:rPr lang="en-GB" dirty="0" smtClean="0"/>
              <a:t>What Number is this?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3810000" y="5080337"/>
            <a:ext cx="1524000" cy="1015663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6000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296</a:t>
            </a:r>
            <a:endParaRPr lang="en-GB" sz="6000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9470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693836"/>
            <a:ext cx="4665789" cy="585936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04"/>
          <a:stretch/>
        </p:blipFill>
        <p:spPr>
          <a:xfrm>
            <a:off x="4663440" y="678711"/>
            <a:ext cx="4251960" cy="5874489"/>
          </a:xfrm>
          <a:prstGeom prst="rect">
            <a:avLst/>
          </a:prstGeom>
        </p:spPr>
      </p:pic>
      <p:sp>
        <p:nvSpPr>
          <p:cNvPr id="7" name="Oval 6"/>
          <p:cNvSpPr/>
          <p:nvPr/>
        </p:nvSpPr>
        <p:spPr>
          <a:xfrm>
            <a:off x="4114800" y="1981200"/>
            <a:ext cx="533400" cy="5334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GB" b="1" dirty="0"/>
          </a:p>
        </p:txBody>
      </p:sp>
      <p:sp>
        <p:nvSpPr>
          <p:cNvPr id="8" name="Oval 7"/>
          <p:cNvSpPr/>
          <p:nvPr/>
        </p:nvSpPr>
        <p:spPr>
          <a:xfrm>
            <a:off x="5486400" y="2362200"/>
            <a:ext cx="533400" cy="53340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GB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20762"/>
          </a:xfrm>
        </p:spPr>
        <p:txBody>
          <a:bodyPr/>
          <a:lstStyle/>
          <a:p>
            <a:r>
              <a:rPr lang="en-GB" dirty="0" smtClean="0"/>
              <a:t>Make 87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85239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693836"/>
            <a:ext cx="4665789" cy="585936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04"/>
          <a:stretch/>
        </p:blipFill>
        <p:spPr>
          <a:xfrm>
            <a:off x="4663440" y="678711"/>
            <a:ext cx="4251960" cy="5874489"/>
          </a:xfrm>
          <a:prstGeom prst="rect">
            <a:avLst/>
          </a:prstGeom>
        </p:spPr>
      </p:pic>
      <p:sp>
        <p:nvSpPr>
          <p:cNvPr id="7" name="Oval 6"/>
          <p:cNvSpPr/>
          <p:nvPr/>
        </p:nvSpPr>
        <p:spPr>
          <a:xfrm>
            <a:off x="1066800" y="1295400"/>
            <a:ext cx="533400" cy="5334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GB" b="1" dirty="0"/>
          </a:p>
        </p:txBody>
      </p:sp>
      <p:sp>
        <p:nvSpPr>
          <p:cNvPr id="8" name="Oval 7"/>
          <p:cNvSpPr/>
          <p:nvPr/>
        </p:nvSpPr>
        <p:spPr>
          <a:xfrm>
            <a:off x="7543800" y="1295400"/>
            <a:ext cx="533400" cy="53340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GB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20762"/>
          </a:xfrm>
        </p:spPr>
        <p:txBody>
          <a:bodyPr/>
          <a:lstStyle/>
          <a:p>
            <a:r>
              <a:rPr lang="en-GB" dirty="0" smtClean="0"/>
              <a:t>Make 399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01186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693836"/>
            <a:ext cx="4665789" cy="585936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04"/>
          <a:stretch/>
        </p:blipFill>
        <p:spPr>
          <a:xfrm>
            <a:off x="4663440" y="678711"/>
            <a:ext cx="4251960" cy="5874489"/>
          </a:xfrm>
          <a:prstGeom prst="rect">
            <a:avLst/>
          </a:prstGeom>
        </p:spPr>
      </p:pic>
      <p:sp>
        <p:nvSpPr>
          <p:cNvPr id="7" name="Oval 6"/>
          <p:cNvSpPr/>
          <p:nvPr/>
        </p:nvSpPr>
        <p:spPr>
          <a:xfrm>
            <a:off x="3124200" y="2362200"/>
            <a:ext cx="533400" cy="5334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GB" b="1" dirty="0"/>
          </a:p>
        </p:txBody>
      </p:sp>
      <p:sp>
        <p:nvSpPr>
          <p:cNvPr id="8" name="Oval 7"/>
          <p:cNvSpPr/>
          <p:nvPr/>
        </p:nvSpPr>
        <p:spPr>
          <a:xfrm>
            <a:off x="5486400" y="2362200"/>
            <a:ext cx="533400" cy="53340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GB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20762"/>
          </a:xfrm>
        </p:spPr>
        <p:txBody>
          <a:bodyPr/>
          <a:lstStyle/>
          <a:p>
            <a:r>
              <a:rPr lang="en-GB" dirty="0" smtClean="0"/>
              <a:t>Addition and Subtraction</a:t>
            </a:r>
            <a:endParaRPr lang="en-GB" dirty="0"/>
          </a:p>
        </p:txBody>
      </p:sp>
      <p:cxnSp>
        <p:nvCxnSpPr>
          <p:cNvPr id="4" name="Straight Arrow Connector 3"/>
          <p:cNvCxnSpPr/>
          <p:nvPr/>
        </p:nvCxnSpPr>
        <p:spPr>
          <a:xfrm flipV="1">
            <a:off x="5867400" y="2438400"/>
            <a:ext cx="685800" cy="76201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5851726" y="2625888"/>
            <a:ext cx="1539674" cy="165018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H="1" flipV="1">
            <a:off x="5464932" y="1347420"/>
            <a:ext cx="173868" cy="1156352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H="1" flipV="1">
            <a:off x="5715000" y="2035542"/>
            <a:ext cx="98626" cy="402858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H="1">
            <a:off x="5122989" y="2708398"/>
            <a:ext cx="478191" cy="474085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5910771" y="2674089"/>
            <a:ext cx="109029" cy="526311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5715000" y="2656172"/>
            <a:ext cx="304800" cy="1254208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Oval 35"/>
          <p:cNvSpPr/>
          <p:nvPr/>
        </p:nvSpPr>
        <p:spPr>
          <a:xfrm>
            <a:off x="5473700" y="1664463"/>
            <a:ext cx="533400" cy="533400"/>
          </a:xfrm>
          <a:prstGeom prst="ellipse">
            <a:avLst/>
          </a:prstGeom>
          <a:solidFill>
            <a:srgbClr val="FFFF00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b="1" dirty="0" smtClean="0">
                <a:solidFill>
                  <a:srgbClr val="FF0000">
                    <a:alpha val="70000"/>
                  </a:srgbClr>
                </a:solidFill>
              </a:rPr>
              <a:t>+1</a:t>
            </a:r>
            <a:endParaRPr lang="en-GB" b="1" dirty="0">
              <a:solidFill>
                <a:srgbClr val="FF0000">
                  <a:alpha val="70000"/>
                </a:srgbClr>
              </a:solidFill>
            </a:endParaRPr>
          </a:p>
        </p:txBody>
      </p:sp>
      <p:sp>
        <p:nvSpPr>
          <p:cNvPr id="37" name="Oval 36"/>
          <p:cNvSpPr/>
          <p:nvPr/>
        </p:nvSpPr>
        <p:spPr>
          <a:xfrm>
            <a:off x="5207000" y="876094"/>
            <a:ext cx="533400" cy="533400"/>
          </a:xfrm>
          <a:prstGeom prst="ellipse">
            <a:avLst/>
          </a:prstGeom>
          <a:solidFill>
            <a:srgbClr val="FFFF00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b="1" dirty="0" smtClean="0">
                <a:solidFill>
                  <a:srgbClr val="FF0000">
                    <a:alpha val="70000"/>
                  </a:srgbClr>
                </a:solidFill>
              </a:rPr>
              <a:t>+2</a:t>
            </a:r>
            <a:endParaRPr lang="en-GB" b="1" dirty="0">
              <a:solidFill>
                <a:srgbClr val="FF0000">
                  <a:alpha val="70000"/>
                </a:srgbClr>
              </a:solidFill>
            </a:endParaRPr>
          </a:p>
        </p:txBody>
      </p:sp>
      <p:sp>
        <p:nvSpPr>
          <p:cNvPr id="39" name="Oval 38"/>
          <p:cNvSpPr/>
          <p:nvPr/>
        </p:nvSpPr>
        <p:spPr>
          <a:xfrm>
            <a:off x="6426200" y="2135266"/>
            <a:ext cx="533400" cy="533400"/>
          </a:xfrm>
          <a:prstGeom prst="ellipse">
            <a:avLst/>
          </a:prstGeom>
          <a:solidFill>
            <a:srgbClr val="FFFF00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b="1" dirty="0" smtClean="0">
                <a:solidFill>
                  <a:srgbClr val="FF0000">
                    <a:alpha val="70000"/>
                  </a:srgbClr>
                </a:solidFill>
              </a:rPr>
              <a:t>+5</a:t>
            </a:r>
            <a:endParaRPr lang="en-GB" b="1" dirty="0">
              <a:solidFill>
                <a:srgbClr val="FF0000">
                  <a:alpha val="70000"/>
                </a:srgbClr>
              </a:solidFill>
            </a:endParaRPr>
          </a:p>
        </p:txBody>
      </p:sp>
      <p:sp>
        <p:nvSpPr>
          <p:cNvPr id="40" name="Oval 39"/>
          <p:cNvSpPr/>
          <p:nvPr/>
        </p:nvSpPr>
        <p:spPr>
          <a:xfrm>
            <a:off x="7340600" y="2576859"/>
            <a:ext cx="533400" cy="533400"/>
          </a:xfrm>
          <a:prstGeom prst="ellipse">
            <a:avLst/>
          </a:prstGeom>
          <a:solidFill>
            <a:srgbClr val="FFFF00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b="1" dirty="0" smtClean="0">
                <a:solidFill>
                  <a:srgbClr val="FF0000">
                    <a:alpha val="70000"/>
                  </a:srgbClr>
                </a:solidFill>
              </a:rPr>
              <a:t>+10</a:t>
            </a:r>
            <a:endParaRPr lang="en-GB" b="1" dirty="0">
              <a:solidFill>
                <a:srgbClr val="FF0000">
                  <a:alpha val="70000"/>
                </a:srgbClr>
              </a:solidFill>
            </a:endParaRPr>
          </a:p>
        </p:txBody>
      </p:sp>
      <p:sp>
        <p:nvSpPr>
          <p:cNvPr id="41" name="Oval 40"/>
          <p:cNvSpPr/>
          <p:nvPr/>
        </p:nvSpPr>
        <p:spPr>
          <a:xfrm>
            <a:off x="5765800" y="3001108"/>
            <a:ext cx="533400" cy="533400"/>
          </a:xfrm>
          <a:prstGeom prst="ellipse">
            <a:avLst/>
          </a:prstGeom>
          <a:solidFill>
            <a:srgbClr val="FFFF00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b="1" dirty="0" smtClean="0">
                <a:solidFill>
                  <a:srgbClr val="FF0000">
                    <a:alpha val="70000"/>
                  </a:srgbClr>
                </a:solidFill>
              </a:rPr>
              <a:t>-1</a:t>
            </a:r>
            <a:endParaRPr lang="en-GB" b="1" dirty="0">
              <a:solidFill>
                <a:srgbClr val="FF0000">
                  <a:alpha val="70000"/>
                </a:srgbClr>
              </a:solidFill>
            </a:endParaRPr>
          </a:p>
        </p:txBody>
      </p:sp>
      <p:sp>
        <p:nvSpPr>
          <p:cNvPr id="42" name="Oval 41"/>
          <p:cNvSpPr/>
          <p:nvPr/>
        </p:nvSpPr>
        <p:spPr>
          <a:xfrm>
            <a:off x="5920497" y="3643680"/>
            <a:ext cx="533400" cy="533400"/>
          </a:xfrm>
          <a:prstGeom prst="ellipse">
            <a:avLst/>
          </a:prstGeom>
          <a:solidFill>
            <a:srgbClr val="FFFF00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b="1" dirty="0" smtClean="0">
                <a:solidFill>
                  <a:srgbClr val="FF0000">
                    <a:alpha val="70000"/>
                  </a:srgbClr>
                </a:solidFill>
              </a:rPr>
              <a:t>-2</a:t>
            </a:r>
            <a:endParaRPr lang="en-GB" b="1" dirty="0">
              <a:solidFill>
                <a:srgbClr val="FF0000">
                  <a:alpha val="70000"/>
                </a:srgbClr>
              </a:solidFill>
            </a:endParaRPr>
          </a:p>
        </p:txBody>
      </p:sp>
      <p:sp>
        <p:nvSpPr>
          <p:cNvPr id="43" name="Oval 42"/>
          <p:cNvSpPr/>
          <p:nvPr/>
        </p:nvSpPr>
        <p:spPr>
          <a:xfrm>
            <a:off x="4784926" y="2945440"/>
            <a:ext cx="533400" cy="533400"/>
          </a:xfrm>
          <a:prstGeom prst="ellipse">
            <a:avLst/>
          </a:prstGeom>
          <a:solidFill>
            <a:srgbClr val="FFFF00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b="1" dirty="0">
                <a:solidFill>
                  <a:srgbClr val="FF0000">
                    <a:alpha val="70000"/>
                  </a:srgbClr>
                </a:solidFill>
              </a:rPr>
              <a:t>-</a:t>
            </a:r>
            <a:r>
              <a:rPr lang="en-GB" b="1" dirty="0" smtClean="0">
                <a:solidFill>
                  <a:srgbClr val="FF0000">
                    <a:alpha val="70000"/>
                  </a:srgbClr>
                </a:solidFill>
              </a:rPr>
              <a:t>5</a:t>
            </a:r>
            <a:endParaRPr lang="en-GB" b="1" dirty="0">
              <a:solidFill>
                <a:srgbClr val="FF0000">
                  <a:alpha val="70000"/>
                </a:srgbClr>
              </a:solidFill>
            </a:endParaRPr>
          </a:p>
        </p:txBody>
      </p:sp>
      <p:cxnSp>
        <p:nvCxnSpPr>
          <p:cNvPr id="44" name="Straight Arrow Connector 43"/>
          <p:cNvCxnSpPr/>
          <p:nvPr/>
        </p:nvCxnSpPr>
        <p:spPr>
          <a:xfrm>
            <a:off x="3556000" y="2784599"/>
            <a:ext cx="354235" cy="415801"/>
          </a:xfrm>
          <a:prstGeom prst="straightConnector1">
            <a:avLst/>
          </a:prstGeom>
          <a:ln w="762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Oval 45"/>
          <p:cNvSpPr/>
          <p:nvPr/>
        </p:nvSpPr>
        <p:spPr>
          <a:xfrm>
            <a:off x="3733799" y="3016575"/>
            <a:ext cx="654453" cy="627105"/>
          </a:xfrm>
          <a:prstGeom prst="ellipse">
            <a:avLst/>
          </a:prstGeom>
          <a:solidFill>
            <a:srgbClr val="00B050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b="1" dirty="0" smtClean="0">
                <a:solidFill>
                  <a:srgbClr val="7030A0">
                    <a:alpha val="70000"/>
                  </a:srgbClr>
                </a:solidFill>
              </a:rPr>
              <a:t>-100</a:t>
            </a:r>
            <a:endParaRPr lang="en-GB" b="1" dirty="0">
              <a:solidFill>
                <a:srgbClr val="7030A0">
                  <a:alpha val="70000"/>
                </a:srgbClr>
              </a:solidFill>
            </a:endParaRPr>
          </a:p>
        </p:txBody>
      </p:sp>
      <p:sp>
        <p:nvSpPr>
          <p:cNvPr id="48" name="Oval 47"/>
          <p:cNvSpPr/>
          <p:nvPr/>
        </p:nvSpPr>
        <p:spPr>
          <a:xfrm>
            <a:off x="2133600" y="2057400"/>
            <a:ext cx="654453" cy="627105"/>
          </a:xfrm>
          <a:prstGeom prst="ellipse">
            <a:avLst/>
          </a:prstGeom>
          <a:solidFill>
            <a:srgbClr val="00B050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b="1" dirty="0">
                <a:solidFill>
                  <a:srgbClr val="7030A0">
                    <a:alpha val="70000"/>
                  </a:srgbClr>
                </a:solidFill>
              </a:rPr>
              <a:t>+</a:t>
            </a:r>
            <a:r>
              <a:rPr lang="en-GB" b="1" dirty="0" smtClean="0">
                <a:solidFill>
                  <a:srgbClr val="7030A0">
                    <a:alpha val="70000"/>
                  </a:srgbClr>
                </a:solidFill>
              </a:rPr>
              <a:t>100</a:t>
            </a:r>
            <a:endParaRPr lang="en-GB" b="1" dirty="0">
              <a:solidFill>
                <a:srgbClr val="7030A0">
                  <a:alpha val="70000"/>
                </a:srgbClr>
              </a:solidFill>
            </a:endParaRPr>
          </a:p>
        </p:txBody>
      </p:sp>
      <p:sp>
        <p:nvSpPr>
          <p:cNvPr id="49" name="Oval 48"/>
          <p:cNvSpPr/>
          <p:nvPr/>
        </p:nvSpPr>
        <p:spPr>
          <a:xfrm>
            <a:off x="1143000" y="2438400"/>
            <a:ext cx="654453" cy="627105"/>
          </a:xfrm>
          <a:prstGeom prst="ellipse">
            <a:avLst/>
          </a:prstGeom>
          <a:solidFill>
            <a:srgbClr val="00B050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b="1" dirty="0" smtClean="0">
                <a:solidFill>
                  <a:srgbClr val="7030A0">
                    <a:alpha val="70000"/>
                  </a:srgbClr>
                </a:solidFill>
              </a:rPr>
              <a:t>+200</a:t>
            </a:r>
            <a:endParaRPr lang="en-GB" b="1" dirty="0">
              <a:solidFill>
                <a:srgbClr val="7030A0">
                  <a:alpha val="70000"/>
                </a:srgbClr>
              </a:solidFill>
            </a:endParaRPr>
          </a:p>
        </p:txBody>
      </p:sp>
      <p:sp>
        <p:nvSpPr>
          <p:cNvPr id="50" name="Oval 49"/>
          <p:cNvSpPr/>
          <p:nvPr/>
        </p:nvSpPr>
        <p:spPr>
          <a:xfrm>
            <a:off x="3231747" y="1658895"/>
            <a:ext cx="654453" cy="627105"/>
          </a:xfrm>
          <a:prstGeom prst="ellipse">
            <a:avLst/>
          </a:prstGeom>
          <a:solidFill>
            <a:srgbClr val="00B050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b="1" dirty="0" smtClean="0">
                <a:solidFill>
                  <a:srgbClr val="7030A0">
                    <a:alpha val="70000"/>
                  </a:srgbClr>
                </a:solidFill>
              </a:rPr>
              <a:t>+20</a:t>
            </a:r>
            <a:endParaRPr lang="en-GB" b="1" dirty="0">
              <a:solidFill>
                <a:srgbClr val="7030A0">
                  <a:alpha val="70000"/>
                </a:srgbClr>
              </a:solidFill>
            </a:endParaRPr>
          </a:p>
        </p:txBody>
      </p:sp>
      <p:sp>
        <p:nvSpPr>
          <p:cNvPr id="51" name="Oval 50"/>
          <p:cNvSpPr/>
          <p:nvPr/>
        </p:nvSpPr>
        <p:spPr>
          <a:xfrm>
            <a:off x="3200400" y="958637"/>
            <a:ext cx="654453" cy="627105"/>
          </a:xfrm>
          <a:prstGeom prst="ellipse">
            <a:avLst/>
          </a:prstGeom>
          <a:solidFill>
            <a:srgbClr val="00B050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b="1" dirty="0" smtClean="0">
                <a:solidFill>
                  <a:srgbClr val="7030A0">
                    <a:alpha val="70000"/>
                  </a:srgbClr>
                </a:solidFill>
              </a:rPr>
              <a:t>+40</a:t>
            </a:r>
            <a:endParaRPr lang="en-GB" b="1" dirty="0">
              <a:solidFill>
                <a:srgbClr val="7030A0">
                  <a:alpha val="70000"/>
                </a:srgbClr>
              </a:solidFill>
            </a:endParaRPr>
          </a:p>
        </p:txBody>
      </p:sp>
      <p:sp>
        <p:nvSpPr>
          <p:cNvPr id="52" name="Oval 51"/>
          <p:cNvSpPr/>
          <p:nvPr/>
        </p:nvSpPr>
        <p:spPr>
          <a:xfrm>
            <a:off x="3048000" y="2971800"/>
            <a:ext cx="654453" cy="627105"/>
          </a:xfrm>
          <a:prstGeom prst="ellipse">
            <a:avLst/>
          </a:prstGeom>
          <a:solidFill>
            <a:srgbClr val="00B050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b="1" dirty="0" smtClean="0">
                <a:solidFill>
                  <a:srgbClr val="7030A0">
                    <a:alpha val="70000"/>
                  </a:srgbClr>
                </a:solidFill>
              </a:rPr>
              <a:t>-20</a:t>
            </a:r>
            <a:endParaRPr lang="en-GB" b="1" dirty="0">
              <a:solidFill>
                <a:srgbClr val="7030A0">
                  <a:alpha val="70000"/>
                </a:srgbClr>
              </a:solidFill>
            </a:endParaRPr>
          </a:p>
        </p:txBody>
      </p:sp>
      <p:sp>
        <p:nvSpPr>
          <p:cNvPr id="53" name="Oval 52"/>
          <p:cNvSpPr/>
          <p:nvPr/>
        </p:nvSpPr>
        <p:spPr>
          <a:xfrm>
            <a:off x="2796973" y="3596827"/>
            <a:ext cx="654453" cy="627105"/>
          </a:xfrm>
          <a:prstGeom prst="ellipse">
            <a:avLst/>
          </a:prstGeom>
          <a:solidFill>
            <a:srgbClr val="00B050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b="1" dirty="0" smtClean="0">
                <a:solidFill>
                  <a:srgbClr val="7030A0">
                    <a:alpha val="70000"/>
                  </a:srgbClr>
                </a:solidFill>
              </a:rPr>
              <a:t>-</a:t>
            </a:r>
            <a:r>
              <a:rPr lang="en-GB" b="1" dirty="0">
                <a:solidFill>
                  <a:srgbClr val="7030A0">
                    <a:alpha val="70000"/>
                  </a:srgbClr>
                </a:solidFill>
              </a:rPr>
              <a:t>4</a:t>
            </a:r>
            <a:r>
              <a:rPr lang="en-GB" b="1" dirty="0" smtClean="0">
                <a:solidFill>
                  <a:srgbClr val="7030A0">
                    <a:alpha val="70000"/>
                  </a:srgbClr>
                </a:solidFill>
              </a:rPr>
              <a:t>0</a:t>
            </a:r>
            <a:endParaRPr lang="en-GB" b="1" dirty="0">
              <a:solidFill>
                <a:srgbClr val="7030A0">
                  <a:alpha val="70000"/>
                </a:srgbClr>
              </a:solidFill>
            </a:endParaRPr>
          </a:p>
        </p:txBody>
      </p:sp>
      <p:cxnSp>
        <p:nvCxnSpPr>
          <p:cNvPr id="54" name="Straight Arrow Connector 53"/>
          <p:cNvCxnSpPr/>
          <p:nvPr/>
        </p:nvCxnSpPr>
        <p:spPr>
          <a:xfrm flipH="1">
            <a:off x="3410833" y="2625889"/>
            <a:ext cx="107067" cy="484370"/>
          </a:xfrm>
          <a:prstGeom prst="straightConnector1">
            <a:avLst/>
          </a:prstGeom>
          <a:ln w="762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 flipV="1">
            <a:off x="3238500" y="1483580"/>
            <a:ext cx="165580" cy="1009056"/>
          </a:xfrm>
          <a:prstGeom prst="straightConnector1">
            <a:avLst/>
          </a:prstGeom>
          <a:ln w="762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 flipV="1">
            <a:off x="3464366" y="2070459"/>
            <a:ext cx="118028" cy="469692"/>
          </a:xfrm>
          <a:prstGeom prst="straightConnector1">
            <a:avLst/>
          </a:prstGeom>
          <a:ln w="762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>
            <a:stCxn id="7" idx="3"/>
          </p:cNvCxnSpPr>
          <p:nvPr/>
        </p:nvCxnSpPr>
        <p:spPr>
          <a:xfrm flipH="1">
            <a:off x="3016565" y="2817485"/>
            <a:ext cx="185750" cy="881514"/>
          </a:xfrm>
          <a:prstGeom prst="straightConnector1">
            <a:avLst/>
          </a:prstGeom>
          <a:ln w="762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>
            <a:endCxn id="48" idx="6"/>
          </p:cNvCxnSpPr>
          <p:nvPr/>
        </p:nvCxnSpPr>
        <p:spPr>
          <a:xfrm flipH="1" flipV="1">
            <a:off x="2788053" y="2370953"/>
            <a:ext cx="519894" cy="187409"/>
          </a:xfrm>
          <a:prstGeom prst="straightConnector1">
            <a:avLst/>
          </a:prstGeom>
          <a:ln w="762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>
            <a:endCxn id="49" idx="6"/>
          </p:cNvCxnSpPr>
          <p:nvPr/>
        </p:nvCxnSpPr>
        <p:spPr>
          <a:xfrm flipH="1">
            <a:off x="1797453" y="2732532"/>
            <a:ext cx="1404862" cy="19421"/>
          </a:xfrm>
          <a:prstGeom prst="straightConnector1">
            <a:avLst/>
          </a:prstGeom>
          <a:ln w="762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0973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36" grpId="0" animBg="1"/>
      <p:bldP spid="37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6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913967"/>
            <a:ext cx="4665789" cy="585936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04"/>
          <a:stretch/>
        </p:blipFill>
        <p:spPr>
          <a:xfrm>
            <a:off x="4739640" y="898842"/>
            <a:ext cx="4251960" cy="5874489"/>
          </a:xfrm>
          <a:prstGeom prst="rect">
            <a:avLst/>
          </a:prstGeom>
        </p:spPr>
      </p:pic>
      <p:sp>
        <p:nvSpPr>
          <p:cNvPr id="7" name="Oval 6"/>
          <p:cNvSpPr/>
          <p:nvPr/>
        </p:nvSpPr>
        <p:spPr>
          <a:xfrm>
            <a:off x="3048000" y="3200400"/>
            <a:ext cx="533400" cy="5334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GB" b="1" dirty="0"/>
          </a:p>
        </p:txBody>
      </p:sp>
      <p:sp>
        <p:nvSpPr>
          <p:cNvPr id="8" name="Oval 7"/>
          <p:cNvSpPr/>
          <p:nvPr/>
        </p:nvSpPr>
        <p:spPr>
          <a:xfrm>
            <a:off x="6332220" y="2385218"/>
            <a:ext cx="533400" cy="53340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31837"/>
            <a:ext cx="8229600" cy="4525963"/>
          </a:xfrm>
        </p:spPr>
        <p:txBody>
          <a:bodyPr/>
          <a:lstStyle/>
          <a:p>
            <a:r>
              <a:rPr lang="en-GB" dirty="0" smtClean="0"/>
              <a:t>Partition +244 as  +200 + 40 + 5 - 1</a:t>
            </a:r>
            <a:endParaRPr lang="en-GB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-152400"/>
            <a:ext cx="8229600" cy="10207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 smtClean="0"/>
              <a:t>Example: 132 + 244</a:t>
            </a:r>
            <a:endParaRPr lang="en-GB" dirty="0"/>
          </a:p>
        </p:txBody>
      </p:sp>
      <p:cxnSp>
        <p:nvCxnSpPr>
          <p:cNvPr id="9" name="Straight Arrow Connector 8"/>
          <p:cNvCxnSpPr/>
          <p:nvPr/>
        </p:nvCxnSpPr>
        <p:spPr>
          <a:xfrm flipH="1" flipV="1">
            <a:off x="1895989" y="3467100"/>
            <a:ext cx="1152011" cy="13063"/>
          </a:xfrm>
          <a:prstGeom prst="straightConnector1">
            <a:avLst/>
          </a:prstGeom>
          <a:ln w="762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 flipV="1">
            <a:off x="1591189" y="2385218"/>
            <a:ext cx="365998" cy="1088414"/>
          </a:xfrm>
          <a:prstGeom prst="straightConnector1">
            <a:avLst/>
          </a:prstGeom>
          <a:ln w="762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6859089" y="2684576"/>
            <a:ext cx="760911" cy="234042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H="1">
            <a:off x="7345136" y="2949098"/>
            <a:ext cx="216253" cy="607156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3886200" y="5562600"/>
            <a:ext cx="1524000" cy="1015663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6000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376</a:t>
            </a:r>
            <a:endParaRPr lang="en-GB" sz="6000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2736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Meets Requirements?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 fontScale="92500" lnSpcReduction="20000"/>
          </a:bodyPr>
          <a:lstStyle/>
          <a:p>
            <a:r>
              <a:rPr lang="en-GB" dirty="0" smtClean="0"/>
              <a:t>Decent range (e.g. in the hundreds)?  </a:t>
            </a:r>
            <a:r>
              <a:rPr lang="en-GB" b="1" dirty="0" smtClean="0">
                <a:solidFill>
                  <a:srgbClr val="00CC00"/>
                </a:solidFill>
              </a:rPr>
              <a:t>YES.</a:t>
            </a:r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smtClean="0"/>
              <a:t>Easily “compatible” with base 10?  </a:t>
            </a:r>
            <a:r>
              <a:rPr lang="en-GB" b="1" dirty="0">
                <a:solidFill>
                  <a:srgbClr val="00CC00"/>
                </a:solidFill>
              </a:rPr>
              <a:t>YES.</a:t>
            </a:r>
            <a:endParaRPr lang="en-GB" dirty="0" smtClean="0">
              <a:solidFill>
                <a:srgbClr val="00CC00"/>
              </a:solidFill>
            </a:endParaRPr>
          </a:p>
          <a:p>
            <a:endParaRPr lang="en-GB" dirty="0" smtClean="0"/>
          </a:p>
          <a:p>
            <a:r>
              <a:rPr lang="en-GB" dirty="0" smtClean="0"/>
              <a:t>Physically easy?  </a:t>
            </a:r>
            <a:r>
              <a:rPr lang="en-GB" b="1" dirty="0" smtClean="0">
                <a:solidFill>
                  <a:srgbClr val="AEE303"/>
                </a:solidFill>
              </a:rPr>
              <a:t>It is for me!</a:t>
            </a:r>
            <a:endParaRPr lang="en-GB" dirty="0" smtClean="0">
              <a:solidFill>
                <a:srgbClr val="AEE303"/>
              </a:solidFill>
            </a:endParaRPr>
          </a:p>
          <a:p>
            <a:endParaRPr lang="en-GB" dirty="0"/>
          </a:p>
          <a:p>
            <a:r>
              <a:rPr lang="en-GB" dirty="0" smtClean="0"/>
              <a:t>Beneficial to children’s mathematical development?  </a:t>
            </a:r>
          </a:p>
          <a:p>
            <a:pPr marL="0" indent="0">
              <a:buNone/>
            </a:pPr>
            <a:r>
              <a:rPr lang="en-GB" b="1" dirty="0" smtClean="0">
                <a:solidFill>
                  <a:schemeClr val="accent6">
                    <a:lumMod val="75000"/>
                  </a:schemeClr>
                </a:solidFill>
              </a:rPr>
              <a:t>My son is 2½.  This experiment will commence  very soon!</a:t>
            </a:r>
            <a:endParaRPr lang="en-GB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89682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</a:blip>
          <a:srcRect l="16983" t="10415" r="16838" b="1564"/>
          <a:stretch/>
        </p:blipFill>
        <p:spPr>
          <a:xfrm>
            <a:off x="-22807" y="3174"/>
            <a:ext cx="9166807" cy="6854825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3396" y="2895600"/>
            <a:ext cx="8534400" cy="1752600"/>
          </a:xfrm>
        </p:spPr>
        <p:txBody>
          <a:bodyPr>
            <a:noAutofit/>
          </a:bodyPr>
          <a:lstStyle/>
          <a:p>
            <a:r>
              <a:rPr lang="en-GB" sz="6000" dirty="0" smtClean="0">
                <a:solidFill>
                  <a:schemeClr val="tx1"/>
                </a:solidFill>
              </a:rPr>
              <a:t>Thank you for listening!</a:t>
            </a:r>
            <a:endParaRPr lang="en-GB" sz="6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318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5000" y="830996"/>
            <a:ext cx="7823200" cy="6027711"/>
          </a:xfrm>
          <a:prstGeom prst="rect">
            <a:avLst/>
          </a:prstGeom>
        </p:spPr>
      </p:pic>
      <p:sp>
        <p:nvSpPr>
          <p:cNvPr id="20" name="Subtitle 2"/>
          <p:cNvSpPr txBox="1">
            <a:spLocks/>
          </p:cNvSpPr>
          <p:nvPr/>
        </p:nvSpPr>
        <p:spPr>
          <a:xfrm>
            <a:off x="381000" y="-45304"/>
            <a:ext cx="8534400" cy="1752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6000" dirty="0" smtClean="0"/>
              <a:t>Dear Rick Astley…</a:t>
            </a:r>
            <a:endParaRPr lang="en-GB" sz="6000" dirty="0"/>
          </a:p>
        </p:txBody>
      </p:sp>
    </p:spTree>
    <p:extLst>
      <p:ext uri="{BB962C8B-B14F-4D97-AF65-F5344CB8AC3E}">
        <p14:creationId xmlns:p14="http://schemas.microsoft.com/office/powerpoint/2010/main" val="2302101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is “out there” already?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obvious way!  (Limited range).</a:t>
            </a:r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smtClean="0"/>
              <a:t>Counting finger bones (base 12).</a:t>
            </a:r>
          </a:p>
          <a:p>
            <a:endParaRPr lang="en-GB" dirty="0" smtClean="0"/>
          </a:p>
          <a:p>
            <a:r>
              <a:rPr lang="en-GB" dirty="0" smtClean="0"/>
              <a:t>Place value systems (requires dexterity!)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 smtClean="0"/>
              <a:t>(I am aware that this is not an exhaustive list!)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42020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is required?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/>
          </a:bodyPr>
          <a:lstStyle/>
          <a:p>
            <a:r>
              <a:rPr lang="en-GB" dirty="0" smtClean="0"/>
              <a:t>Decent range (e.g. in the hundreds).</a:t>
            </a:r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smtClean="0"/>
              <a:t>Easily “compatible” with base 10.</a:t>
            </a:r>
          </a:p>
          <a:p>
            <a:endParaRPr lang="en-GB" dirty="0" smtClean="0"/>
          </a:p>
          <a:p>
            <a:r>
              <a:rPr lang="en-GB" dirty="0" smtClean="0"/>
              <a:t>Physically easy.</a:t>
            </a:r>
          </a:p>
          <a:p>
            <a:endParaRPr lang="en-GB" dirty="0"/>
          </a:p>
          <a:p>
            <a:r>
              <a:rPr lang="en-GB" dirty="0" smtClean="0"/>
              <a:t>Beneficial to children’s mathematical development.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04878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3967" y="678711"/>
            <a:ext cx="4677833" cy="587448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20762"/>
          </a:xfrm>
        </p:spPr>
        <p:txBody>
          <a:bodyPr/>
          <a:lstStyle/>
          <a:p>
            <a:r>
              <a:rPr lang="en-GB" dirty="0" smtClean="0"/>
              <a:t>Right Hand:  Fives and Units</a:t>
            </a:r>
            <a:endParaRPr lang="en-GB" dirty="0"/>
          </a:p>
        </p:txBody>
      </p:sp>
      <p:sp>
        <p:nvSpPr>
          <p:cNvPr id="5" name="Oval 4"/>
          <p:cNvSpPr/>
          <p:nvPr/>
        </p:nvSpPr>
        <p:spPr>
          <a:xfrm>
            <a:off x="3124200" y="3810000"/>
            <a:ext cx="533400" cy="5334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b="1" dirty="0" smtClean="0"/>
              <a:t>0</a:t>
            </a:r>
            <a:endParaRPr lang="en-GB" b="1" dirty="0"/>
          </a:p>
        </p:txBody>
      </p:sp>
      <p:sp>
        <p:nvSpPr>
          <p:cNvPr id="7" name="Oval 6"/>
          <p:cNvSpPr/>
          <p:nvPr/>
        </p:nvSpPr>
        <p:spPr>
          <a:xfrm>
            <a:off x="2857500" y="3349255"/>
            <a:ext cx="533400" cy="53340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b="1" dirty="0"/>
              <a:t>1</a:t>
            </a:r>
          </a:p>
        </p:txBody>
      </p:sp>
      <p:sp>
        <p:nvSpPr>
          <p:cNvPr id="8" name="Oval 7"/>
          <p:cNvSpPr/>
          <p:nvPr/>
        </p:nvSpPr>
        <p:spPr>
          <a:xfrm>
            <a:off x="2724694" y="2966078"/>
            <a:ext cx="533400" cy="53340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b="1" dirty="0" smtClean="0"/>
              <a:t>2</a:t>
            </a:r>
            <a:endParaRPr lang="en-GB" b="1" dirty="0"/>
          </a:p>
        </p:txBody>
      </p:sp>
      <p:sp>
        <p:nvSpPr>
          <p:cNvPr id="9" name="Oval 8"/>
          <p:cNvSpPr/>
          <p:nvPr/>
        </p:nvSpPr>
        <p:spPr>
          <a:xfrm>
            <a:off x="2476500" y="2514600"/>
            <a:ext cx="533400" cy="53340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b="1" dirty="0" smtClean="0"/>
              <a:t>3</a:t>
            </a:r>
            <a:endParaRPr lang="en-GB" b="1" dirty="0"/>
          </a:p>
        </p:txBody>
      </p:sp>
      <p:sp>
        <p:nvSpPr>
          <p:cNvPr id="10" name="Oval 9"/>
          <p:cNvSpPr/>
          <p:nvPr/>
        </p:nvSpPr>
        <p:spPr>
          <a:xfrm>
            <a:off x="2209800" y="2057400"/>
            <a:ext cx="533400" cy="53340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b="1" dirty="0"/>
              <a:t>4</a:t>
            </a:r>
          </a:p>
        </p:txBody>
      </p:sp>
      <p:sp>
        <p:nvSpPr>
          <p:cNvPr id="11" name="Oval 10"/>
          <p:cNvSpPr/>
          <p:nvPr/>
        </p:nvSpPr>
        <p:spPr>
          <a:xfrm>
            <a:off x="3581400" y="3505200"/>
            <a:ext cx="533400" cy="5334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b="1" dirty="0"/>
              <a:t>5</a:t>
            </a:r>
          </a:p>
        </p:txBody>
      </p:sp>
      <p:sp>
        <p:nvSpPr>
          <p:cNvPr id="12" name="Oval 11"/>
          <p:cNvSpPr/>
          <p:nvPr/>
        </p:nvSpPr>
        <p:spPr>
          <a:xfrm>
            <a:off x="3505200" y="2971800"/>
            <a:ext cx="533400" cy="53340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b="1" dirty="0" smtClean="0"/>
              <a:t>6</a:t>
            </a:r>
            <a:endParaRPr lang="en-GB" b="1" dirty="0"/>
          </a:p>
        </p:txBody>
      </p:sp>
      <p:sp>
        <p:nvSpPr>
          <p:cNvPr id="13" name="Oval 12"/>
          <p:cNvSpPr/>
          <p:nvPr/>
        </p:nvSpPr>
        <p:spPr>
          <a:xfrm>
            <a:off x="3352800" y="2362200"/>
            <a:ext cx="533400" cy="53340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b="1" dirty="0"/>
              <a:t>7</a:t>
            </a:r>
          </a:p>
        </p:txBody>
      </p:sp>
      <p:sp>
        <p:nvSpPr>
          <p:cNvPr id="14" name="Oval 13"/>
          <p:cNvSpPr/>
          <p:nvPr/>
        </p:nvSpPr>
        <p:spPr>
          <a:xfrm>
            <a:off x="3200400" y="1752600"/>
            <a:ext cx="533400" cy="53340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b="1" dirty="0"/>
              <a:t>8</a:t>
            </a:r>
          </a:p>
        </p:txBody>
      </p:sp>
      <p:sp>
        <p:nvSpPr>
          <p:cNvPr id="15" name="Oval 14"/>
          <p:cNvSpPr/>
          <p:nvPr/>
        </p:nvSpPr>
        <p:spPr>
          <a:xfrm>
            <a:off x="3124200" y="1143000"/>
            <a:ext cx="533400" cy="53340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b="1" dirty="0" smtClean="0"/>
              <a:t>9</a:t>
            </a:r>
            <a:endParaRPr lang="en-GB" b="1" dirty="0"/>
          </a:p>
        </p:txBody>
      </p:sp>
      <p:sp>
        <p:nvSpPr>
          <p:cNvPr id="16" name="Oval 15"/>
          <p:cNvSpPr/>
          <p:nvPr/>
        </p:nvSpPr>
        <p:spPr>
          <a:xfrm>
            <a:off x="4191000" y="3429000"/>
            <a:ext cx="533400" cy="5334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b="1" dirty="0" smtClean="0"/>
              <a:t>10</a:t>
            </a:r>
            <a:endParaRPr lang="en-GB" b="1" dirty="0"/>
          </a:p>
        </p:txBody>
      </p:sp>
      <p:sp>
        <p:nvSpPr>
          <p:cNvPr id="17" name="Oval 16"/>
          <p:cNvSpPr/>
          <p:nvPr/>
        </p:nvSpPr>
        <p:spPr>
          <a:xfrm>
            <a:off x="4191000" y="2819400"/>
            <a:ext cx="533400" cy="53340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b="1" dirty="0" smtClean="0"/>
              <a:t>11</a:t>
            </a:r>
            <a:endParaRPr lang="en-GB" b="1" dirty="0"/>
          </a:p>
        </p:txBody>
      </p:sp>
      <p:sp>
        <p:nvSpPr>
          <p:cNvPr id="18" name="Oval 17"/>
          <p:cNvSpPr/>
          <p:nvPr/>
        </p:nvSpPr>
        <p:spPr>
          <a:xfrm>
            <a:off x="4114800" y="2209800"/>
            <a:ext cx="533400" cy="53340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b="1" dirty="0" smtClean="0"/>
              <a:t>12</a:t>
            </a:r>
            <a:endParaRPr lang="en-GB" b="1" dirty="0"/>
          </a:p>
        </p:txBody>
      </p:sp>
      <p:sp>
        <p:nvSpPr>
          <p:cNvPr id="19" name="Oval 18"/>
          <p:cNvSpPr/>
          <p:nvPr/>
        </p:nvSpPr>
        <p:spPr>
          <a:xfrm>
            <a:off x="4038600" y="1524000"/>
            <a:ext cx="533400" cy="53340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b="1" dirty="0" smtClean="0"/>
              <a:t>13</a:t>
            </a:r>
            <a:endParaRPr lang="en-GB" b="1" dirty="0"/>
          </a:p>
        </p:txBody>
      </p:sp>
      <p:sp>
        <p:nvSpPr>
          <p:cNvPr id="20" name="Oval 19"/>
          <p:cNvSpPr/>
          <p:nvPr/>
        </p:nvSpPr>
        <p:spPr>
          <a:xfrm>
            <a:off x="4038600" y="838200"/>
            <a:ext cx="533400" cy="53340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b="1" dirty="0" smtClean="0"/>
              <a:t>14</a:t>
            </a:r>
            <a:endParaRPr lang="en-GB" b="1" dirty="0"/>
          </a:p>
        </p:txBody>
      </p:sp>
      <p:sp>
        <p:nvSpPr>
          <p:cNvPr id="21" name="Oval 20"/>
          <p:cNvSpPr/>
          <p:nvPr/>
        </p:nvSpPr>
        <p:spPr>
          <a:xfrm>
            <a:off x="4724400" y="3505200"/>
            <a:ext cx="533400" cy="5334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b="1" dirty="0" smtClean="0"/>
              <a:t>15</a:t>
            </a:r>
            <a:endParaRPr lang="en-GB" b="1" dirty="0"/>
          </a:p>
        </p:txBody>
      </p:sp>
      <p:sp>
        <p:nvSpPr>
          <p:cNvPr id="22" name="Oval 21"/>
          <p:cNvSpPr/>
          <p:nvPr/>
        </p:nvSpPr>
        <p:spPr>
          <a:xfrm>
            <a:off x="4876800" y="2971800"/>
            <a:ext cx="533400" cy="53340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b="1" dirty="0" smtClean="0"/>
              <a:t>16</a:t>
            </a:r>
            <a:endParaRPr lang="en-GB" b="1" dirty="0"/>
          </a:p>
        </p:txBody>
      </p:sp>
      <p:sp>
        <p:nvSpPr>
          <p:cNvPr id="23" name="Oval 22"/>
          <p:cNvSpPr/>
          <p:nvPr/>
        </p:nvSpPr>
        <p:spPr>
          <a:xfrm>
            <a:off x="5029200" y="2438400"/>
            <a:ext cx="533400" cy="53340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b="1" dirty="0" smtClean="0"/>
              <a:t>17</a:t>
            </a:r>
            <a:endParaRPr lang="en-GB" b="1" dirty="0"/>
          </a:p>
        </p:txBody>
      </p:sp>
      <p:sp>
        <p:nvSpPr>
          <p:cNvPr id="24" name="Oval 23"/>
          <p:cNvSpPr/>
          <p:nvPr/>
        </p:nvSpPr>
        <p:spPr>
          <a:xfrm>
            <a:off x="5181600" y="1905000"/>
            <a:ext cx="533400" cy="53340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b="1" dirty="0" smtClean="0"/>
              <a:t>18</a:t>
            </a:r>
            <a:endParaRPr lang="en-GB" b="1" dirty="0"/>
          </a:p>
        </p:txBody>
      </p:sp>
      <p:sp>
        <p:nvSpPr>
          <p:cNvPr id="25" name="Oval 24"/>
          <p:cNvSpPr/>
          <p:nvPr/>
        </p:nvSpPr>
        <p:spPr>
          <a:xfrm>
            <a:off x="5410200" y="1295400"/>
            <a:ext cx="533400" cy="53340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b="1" dirty="0" smtClean="0"/>
              <a:t>19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513724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3967" y="678711"/>
            <a:ext cx="4677833" cy="587448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20762"/>
          </a:xfrm>
        </p:spPr>
        <p:txBody>
          <a:bodyPr/>
          <a:lstStyle/>
          <a:p>
            <a:r>
              <a:rPr lang="en-GB" dirty="0" smtClean="0"/>
              <a:t>What number is this?</a:t>
            </a:r>
            <a:endParaRPr lang="en-GB" dirty="0"/>
          </a:p>
        </p:txBody>
      </p:sp>
      <p:sp>
        <p:nvSpPr>
          <p:cNvPr id="23" name="Oval 22"/>
          <p:cNvSpPr/>
          <p:nvPr/>
        </p:nvSpPr>
        <p:spPr>
          <a:xfrm>
            <a:off x="5029200" y="2438400"/>
            <a:ext cx="533400" cy="53340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b="1" dirty="0"/>
              <a:t>?</a:t>
            </a:r>
          </a:p>
        </p:txBody>
      </p:sp>
      <p:sp>
        <p:nvSpPr>
          <p:cNvPr id="26" name="Oval 25"/>
          <p:cNvSpPr/>
          <p:nvPr/>
        </p:nvSpPr>
        <p:spPr>
          <a:xfrm>
            <a:off x="5029200" y="2438400"/>
            <a:ext cx="533400" cy="53340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b="1" dirty="0" smtClean="0"/>
              <a:t>17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1673471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3967" y="678711"/>
            <a:ext cx="4677833" cy="587448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20762"/>
          </a:xfrm>
        </p:spPr>
        <p:txBody>
          <a:bodyPr/>
          <a:lstStyle/>
          <a:p>
            <a:r>
              <a:rPr lang="en-GB" dirty="0" smtClean="0"/>
              <a:t>Make Number 9</a:t>
            </a:r>
            <a:endParaRPr lang="en-GB" dirty="0"/>
          </a:p>
        </p:txBody>
      </p:sp>
      <p:sp>
        <p:nvSpPr>
          <p:cNvPr id="23" name="Oval 22"/>
          <p:cNvSpPr/>
          <p:nvPr/>
        </p:nvSpPr>
        <p:spPr>
          <a:xfrm>
            <a:off x="3124200" y="1066800"/>
            <a:ext cx="533400" cy="53340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b="1" dirty="0" smtClean="0"/>
              <a:t>9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1370487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6011" y="693836"/>
            <a:ext cx="4665789" cy="585936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20762"/>
          </a:xfrm>
        </p:spPr>
        <p:txBody>
          <a:bodyPr/>
          <a:lstStyle/>
          <a:p>
            <a:r>
              <a:rPr lang="en-GB" dirty="0" smtClean="0"/>
              <a:t>Left Hand:  Twenties and Hundreds</a:t>
            </a:r>
            <a:endParaRPr lang="en-GB" dirty="0"/>
          </a:p>
        </p:txBody>
      </p:sp>
      <p:sp>
        <p:nvSpPr>
          <p:cNvPr id="5" name="Oval 4"/>
          <p:cNvSpPr/>
          <p:nvPr/>
        </p:nvSpPr>
        <p:spPr>
          <a:xfrm>
            <a:off x="5181600" y="3829594"/>
            <a:ext cx="533400" cy="533400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b="1" dirty="0" smtClean="0"/>
              <a:t>0</a:t>
            </a:r>
            <a:endParaRPr lang="en-GB" b="1" dirty="0"/>
          </a:p>
        </p:txBody>
      </p:sp>
      <p:sp>
        <p:nvSpPr>
          <p:cNvPr id="7" name="Oval 6"/>
          <p:cNvSpPr/>
          <p:nvPr/>
        </p:nvSpPr>
        <p:spPr>
          <a:xfrm>
            <a:off x="5448300" y="3356818"/>
            <a:ext cx="533400" cy="5334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b="1" dirty="0" smtClean="0"/>
              <a:t>20</a:t>
            </a:r>
            <a:endParaRPr lang="en-GB" b="1" dirty="0"/>
          </a:p>
        </p:txBody>
      </p:sp>
      <p:sp>
        <p:nvSpPr>
          <p:cNvPr id="8" name="Oval 7"/>
          <p:cNvSpPr/>
          <p:nvPr/>
        </p:nvSpPr>
        <p:spPr>
          <a:xfrm>
            <a:off x="5669280" y="2971800"/>
            <a:ext cx="533400" cy="5334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b="1" dirty="0" smtClean="0"/>
              <a:t>40</a:t>
            </a:r>
            <a:endParaRPr lang="en-GB" b="1" dirty="0"/>
          </a:p>
        </p:txBody>
      </p:sp>
      <p:sp>
        <p:nvSpPr>
          <p:cNvPr id="9" name="Oval 8"/>
          <p:cNvSpPr/>
          <p:nvPr/>
        </p:nvSpPr>
        <p:spPr>
          <a:xfrm>
            <a:off x="5907677" y="2521131"/>
            <a:ext cx="533400" cy="5334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b="1" dirty="0" smtClean="0"/>
              <a:t>60</a:t>
            </a:r>
            <a:endParaRPr lang="en-GB" b="1" dirty="0"/>
          </a:p>
        </p:txBody>
      </p:sp>
      <p:sp>
        <p:nvSpPr>
          <p:cNvPr id="10" name="Oval 9"/>
          <p:cNvSpPr/>
          <p:nvPr/>
        </p:nvSpPr>
        <p:spPr>
          <a:xfrm>
            <a:off x="6019800" y="1981200"/>
            <a:ext cx="533400" cy="5334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b="1" dirty="0" smtClean="0"/>
              <a:t>80</a:t>
            </a:r>
            <a:endParaRPr lang="en-GB" b="1" dirty="0"/>
          </a:p>
        </p:txBody>
      </p:sp>
      <p:sp>
        <p:nvSpPr>
          <p:cNvPr id="11" name="Oval 10"/>
          <p:cNvSpPr/>
          <p:nvPr/>
        </p:nvSpPr>
        <p:spPr>
          <a:xfrm>
            <a:off x="4724400" y="3562894"/>
            <a:ext cx="533400" cy="533400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b="1" dirty="0" smtClean="0"/>
              <a:t>100</a:t>
            </a:r>
            <a:endParaRPr lang="en-GB" b="1" dirty="0"/>
          </a:p>
        </p:txBody>
      </p:sp>
      <p:sp>
        <p:nvSpPr>
          <p:cNvPr id="12" name="Oval 11"/>
          <p:cNvSpPr/>
          <p:nvPr/>
        </p:nvSpPr>
        <p:spPr>
          <a:xfrm>
            <a:off x="4901837" y="2952206"/>
            <a:ext cx="533400" cy="5334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b="1" dirty="0" smtClean="0"/>
              <a:t>120</a:t>
            </a:r>
            <a:endParaRPr lang="en-GB" b="1" dirty="0"/>
          </a:p>
        </p:txBody>
      </p:sp>
      <p:sp>
        <p:nvSpPr>
          <p:cNvPr id="13" name="Oval 12"/>
          <p:cNvSpPr/>
          <p:nvPr/>
        </p:nvSpPr>
        <p:spPr>
          <a:xfrm>
            <a:off x="4991100" y="2346960"/>
            <a:ext cx="533400" cy="5334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b="1" dirty="0" smtClean="0"/>
              <a:t>140</a:t>
            </a:r>
            <a:endParaRPr lang="en-GB" b="1" dirty="0"/>
          </a:p>
        </p:txBody>
      </p:sp>
      <p:sp>
        <p:nvSpPr>
          <p:cNvPr id="14" name="Oval 13"/>
          <p:cNvSpPr/>
          <p:nvPr/>
        </p:nvSpPr>
        <p:spPr>
          <a:xfrm>
            <a:off x="5135880" y="1770017"/>
            <a:ext cx="533400" cy="5334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b="1" dirty="0" smtClean="0"/>
              <a:t>160</a:t>
            </a:r>
            <a:endParaRPr lang="en-GB" b="1" dirty="0"/>
          </a:p>
        </p:txBody>
      </p:sp>
      <p:sp>
        <p:nvSpPr>
          <p:cNvPr id="15" name="Oval 14"/>
          <p:cNvSpPr/>
          <p:nvPr/>
        </p:nvSpPr>
        <p:spPr>
          <a:xfrm>
            <a:off x="5189220" y="1104900"/>
            <a:ext cx="533400" cy="5334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b="1" dirty="0" smtClean="0"/>
              <a:t>180</a:t>
            </a:r>
            <a:endParaRPr lang="en-GB" b="1" dirty="0"/>
          </a:p>
        </p:txBody>
      </p:sp>
      <p:sp>
        <p:nvSpPr>
          <p:cNvPr id="16" name="Oval 15"/>
          <p:cNvSpPr/>
          <p:nvPr/>
        </p:nvSpPr>
        <p:spPr>
          <a:xfrm>
            <a:off x="4191000" y="3470030"/>
            <a:ext cx="533400" cy="533400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b="1" dirty="0" smtClean="0"/>
              <a:t>200</a:t>
            </a:r>
            <a:endParaRPr lang="en-GB" b="1" dirty="0"/>
          </a:p>
        </p:txBody>
      </p:sp>
      <p:sp>
        <p:nvSpPr>
          <p:cNvPr id="17" name="Oval 16"/>
          <p:cNvSpPr/>
          <p:nvPr/>
        </p:nvSpPr>
        <p:spPr>
          <a:xfrm>
            <a:off x="4191000" y="2819400"/>
            <a:ext cx="533400" cy="5334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b="1" dirty="0" smtClean="0"/>
              <a:t>220</a:t>
            </a:r>
            <a:endParaRPr lang="en-GB" b="1" dirty="0"/>
          </a:p>
        </p:txBody>
      </p:sp>
      <p:sp>
        <p:nvSpPr>
          <p:cNvPr id="18" name="Oval 17"/>
          <p:cNvSpPr/>
          <p:nvPr/>
        </p:nvSpPr>
        <p:spPr>
          <a:xfrm>
            <a:off x="4191000" y="2209800"/>
            <a:ext cx="533400" cy="5334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b="1" dirty="0" smtClean="0"/>
              <a:t>240</a:t>
            </a:r>
            <a:endParaRPr lang="en-GB" b="1" dirty="0"/>
          </a:p>
        </p:txBody>
      </p:sp>
      <p:sp>
        <p:nvSpPr>
          <p:cNvPr id="19" name="Oval 18"/>
          <p:cNvSpPr/>
          <p:nvPr/>
        </p:nvSpPr>
        <p:spPr>
          <a:xfrm>
            <a:off x="4211683" y="1503317"/>
            <a:ext cx="533400" cy="5334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b="1" dirty="0" smtClean="0"/>
              <a:t>260</a:t>
            </a:r>
            <a:endParaRPr lang="en-GB" b="1" dirty="0"/>
          </a:p>
        </p:txBody>
      </p:sp>
      <p:sp>
        <p:nvSpPr>
          <p:cNvPr id="20" name="Oval 19"/>
          <p:cNvSpPr/>
          <p:nvPr/>
        </p:nvSpPr>
        <p:spPr>
          <a:xfrm>
            <a:off x="4245342" y="838200"/>
            <a:ext cx="533400" cy="5334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b="1" dirty="0" smtClean="0"/>
              <a:t>280</a:t>
            </a:r>
            <a:endParaRPr lang="en-GB" b="1" dirty="0"/>
          </a:p>
        </p:txBody>
      </p:sp>
      <p:sp>
        <p:nvSpPr>
          <p:cNvPr id="21" name="Oval 20"/>
          <p:cNvSpPr/>
          <p:nvPr/>
        </p:nvSpPr>
        <p:spPr>
          <a:xfrm>
            <a:off x="3657600" y="3581400"/>
            <a:ext cx="533400" cy="533400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b="1" dirty="0" smtClean="0"/>
              <a:t>300</a:t>
            </a:r>
            <a:endParaRPr lang="en-GB" b="1" dirty="0"/>
          </a:p>
        </p:txBody>
      </p:sp>
      <p:sp>
        <p:nvSpPr>
          <p:cNvPr id="22" name="Oval 21"/>
          <p:cNvSpPr/>
          <p:nvPr/>
        </p:nvSpPr>
        <p:spPr>
          <a:xfrm>
            <a:off x="3505200" y="2971800"/>
            <a:ext cx="533400" cy="5334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b="1" dirty="0" smtClean="0"/>
              <a:t>320</a:t>
            </a:r>
            <a:endParaRPr lang="en-GB" b="1" dirty="0"/>
          </a:p>
        </p:txBody>
      </p:sp>
      <p:sp>
        <p:nvSpPr>
          <p:cNvPr id="23" name="Oval 22"/>
          <p:cNvSpPr/>
          <p:nvPr/>
        </p:nvSpPr>
        <p:spPr>
          <a:xfrm>
            <a:off x="3238500" y="2438400"/>
            <a:ext cx="533400" cy="5334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b="1" dirty="0" smtClean="0"/>
              <a:t>340</a:t>
            </a:r>
            <a:endParaRPr lang="en-GB" b="1" dirty="0"/>
          </a:p>
        </p:txBody>
      </p:sp>
      <p:sp>
        <p:nvSpPr>
          <p:cNvPr id="24" name="Oval 23"/>
          <p:cNvSpPr/>
          <p:nvPr/>
        </p:nvSpPr>
        <p:spPr>
          <a:xfrm>
            <a:off x="3124200" y="1885406"/>
            <a:ext cx="533400" cy="5334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b="1" dirty="0" smtClean="0"/>
              <a:t>360</a:t>
            </a:r>
            <a:endParaRPr lang="en-GB" b="1" dirty="0"/>
          </a:p>
        </p:txBody>
      </p:sp>
      <p:sp>
        <p:nvSpPr>
          <p:cNvPr id="25" name="Oval 24"/>
          <p:cNvSpPr/>
          <p:nvPr/>
        </p:nvSpPr>
        <p:spPr>
          <a:xfrm>
            <a:off x="2971800" y="1295400"/>
            <a:ext cx="533400" cy="5334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b="1" dirty="0" smtClean="0"/>
              <a:t>380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4120318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6011" y="693836"/>
            <a:ext cx="4665789" cy="585936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20762"/>
          </a:xfrm>
        </p:spPr>
        <p:txBody>
          <a:bodyPr/>
          <a:lstStyle/>
          <a:p>
            <a:r>
              <a:rPr lang="en-GB" dirty="0" smtClean="0"/>
              <a:t>What Number is this?</a:t>
            </a:r>
            <a:endParaRPr lang="en-GB" dirty="0"/>
          </a:p>
        </p:txBody>
      </p:sp>
      <p:sp>
        <p:nvSpPr>
          <p:cNvPr id="24" name="Oval 23"/>
          <p:cNvSpPr/>
          <p:nvPr/>
        </p:nvSpPr>
        <p:spPr>
          <a:xfrm>
            <a:off x="3124200" y="1885406"/>
            <a:ext cx="533400" cy="5334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b="1" dirty="0"/>
              <a:t>?</a:t>
            </a:r>
          </a:p>
        </p:txBody>
      </p:sp>
      <p:sp>
        <p:nvSpPr>
          <p:cNvPr id="27" name="Oval 26"/>
          <p:cNvSpPr/>
          <p:nvPr/>
        </p:nvSpPr>
        <p:spPr>
          <a:xfrm>
            <a:off x="3124200" y="1905000"/>
            <a:ext cx="533400" cy="5334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b="1" dirty="0" smtClean="0"/>
              <a:t>360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4233452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6011" y="693836"/>
            <a:ext cx="4665789" cy="585936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20762"/>
          </a:xfrm>
        </p:spPr>
        <p:txBody>
          <a:bodyPr/>
          <a:lstStyle/>
          <a:p>
            <a:r>
              <a:rPr lang="en-GB" dirty="0" smtClean="0"/>
              <a:t>Make 220</a:t>
            </a:r>
            <a:endParaRPr lang="en-GB" dirty="0"/>
          </a:p>
        </p:txBody>
      </p:sp>
      <p:sp>
        <p:nvSpPr>
          <p:cNvPr id="27" name="Oval 26"/>
          <p:cNvSpPr/>
          <p:nvPr/>
        </p:nvSpPr>
        <p:spPr>
          <a:xfrm>
            <a:off x="4191000" y="2819400"/>
            <a:ext cx="533400" cy="5334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b="1" dirty="0" smtClean="0"/>
              <a:t>220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4092758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357</TotalTime>
  <Words>276</Words>
  <Application>Microsoft Office PowerPoint</Application>
  <PresentationFormat>On-screen Show (4:3)</PresentationFormat>
  <Paragraphs>107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Calibri</vt:lpstr>
      <vt:lpstr>Office Theme</vt:lpstr>
      <vt:lpstr>Optimal Finger Counting</vt:lpstr>
      <vt:lpstr>What is “out there” already?</vt:lpstr>
      <vt:lpstr>What is required?</vt:lpstr>
      <vt:lpstr>Right Hand:  Fives and Units</vt:lpstr>
      <vt:lpstr>What number is this?</vt:lpstr>
      <vt:lpstr>Make Number 9</vt:lpstr>
      <vt:lpstr>Left Hand:  Twenties and Hundreds</vt:lpstr>
      <vt:lpstr>What Number is this?</vt:lpstr>
      <vt:lpstr>Make 220</vt:lpstr>
      <vt:lpstr>What Number is this?</vt:lpstr>
      <vt:lpstr>What Number is this?</vt:lpstr>
      <vt:lpstr>Make 87</vt:lpstr>
      <vt:lpstr>Make 399</vt:lpstr>
      <vt:lpstr>Addition and Subtraction</vt:lpstr>
      <vt:lpstr>PowerPoint Presentation</vt:lpstr>
      <vt:lpstr>Meets Requirements?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Gibson, Michael</dc:creator>
  <cp:lastModifiedBy>Mike</cp:lastModifiedBy>
  <cp:revision>21</cp:revision>
  <dcterms:created xsi:type="dcterms:W3CDTF">2006-08-16T00:00:00Z</dcterms:created>
  <dcterms:modified xsi:type="dcterms:W3CDTF">2014-10-31T20:39:17Z</dcterms:modified>
</cp:coreProperties>
</file>