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258" autoAdjust="0"/>
    <p:restoredTop sz="94660"/>
  </p:normalViewPr>
  <p:slideViewPr>
    <p:cSldViewPr snapToGrid="0" snapToObjects="1">
      <p:cViewPr>
        <p:scale>
          <a:sx n="95" d="100"/>
          <a:sy n="95" d="100"/>
        </p:scale>
        <p:origin x="-1696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814A4-A111-1148-A844-8F1C41C9C921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92DA0-23A5-9E45-9B74-45C6E2B8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53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3D vectors correspond to 2D lines</a:t>
            </a:r>
          </a:p>
          <a:p>
            <a:r>
              <a:rPr lang="en-US" dirty="0" smtClean="0"/>
              <a:t>Lines cross at the cross-product of the lines’ vectors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92DA0-23A5-9E45-9B74-45C6E2B853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3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13/11/16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7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126205"/>
          </a:xfrm>
        </p:spPr>
        <p:txBody>
          <a:bodyPr>
            <a:noAutofit/>
          </a:bodyPr>
          <a:lstStyle/>
          <a:p>
            <a:r>
              <a:rPr lang="en-US" sz="4800" dirty="0" smtClean="0"/>
              <a:t>On the </a:t>
            </a:r>
            <a:r>
              <a:rPr lang="en-US" sz="4800" dirty="0" err="1" smtClean="0"/>
              <a:t>Chalkdust</a:t>
            </a:r>
            <a:r>
              <a:rPr lang="en-US" sz="4800" dirty="0" smtClean="0"/>
              <a:t> </a:t>
            </a:r>
            <a:r>
              <a:rPr lang="en-US" sz="4800" dirty="0" err="1" smtClean="0"/>
              <a:t>Crossnumber</a:t>
            </a:r>
            <a:r>
              <a:rPr lang="en-US" sz="4800" dirty="0" smtClean="0"/>
              <a:t>, </a:t>
            </a:r>
            <a:br>
              <a:rPr lang="en-US" sz="4800" dirty="0" smtClean="0"/>
            </a:br>
            <a:r>
              <a:rPr lang="en-US" sz="4800" dirty="0" smtClean="0"/>
              <a:t>straight lines,</a:t>
            </a:r>
            <a:br>
              <a:rPr lang="en-US" sz="4800" dirty="0" smtClean="0"/>
            </a:br>
            <a:r>
              <a:rPr lang="en-US" sz="4800" dirty="0" smtClean="0"/>
              <a:t> and projective geometry</a:t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3000" dirty="0" smtClean="0"/>
              <a:t>Colin Beveridge</a:t>
            </a:r>
            <a:br>
              <a:rPr lang="en-US" sz="3000" dirty="0" smtClean="0"/>
            </a:br>
            <a:r>
              <a:rPr lang="en-US" sz="3000" dirty="0" err="1" smtClean="0"/>
              <a:t>MathsJam</a:t>
            </a:r>
            <a:r>
              <a:rPr lang="en-US" sz="3000" dirty="0" smtClean="0"/>
              <a:t>, 13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November 2016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8005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6947" y="2130425"/>
            <a:ext cx="1680124" cy="1470025"/>
          </a:xfrm>
        </p:spPr>
        <p:txBody>
          <a:bodyPr lIns="0" rIns="0">
            <a:noAutofit/>
          </a:bodyPr>
          <a:lstStyle/>
          <a:p>
            <a:pPr algn="dist"/>
            <a:r>
              <a:rPr lang="en-US" sz="7200" dirty="0" smtClean="0">
                <a:latin typeface="Compacta Bold BT"/>
                <a:cs typeface="Compacta Bold BT"/>
              </a:rPr>
              <a:t>SPAT</a:t>
            </a:r>
            <a:endParaRPr lang="en-US" sz="7200" dirty="0">
              <a:latin typeface="Compacta Bold BT"/>
              <a:cs typeface="Compacta Bold B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16202" y="0"/>
            <a:ext cx="4727798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18526" y="2130425"/>
            <a:ext cx="1631902" cy="147002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/>
            <a:r>
              <a:rPr lang="en-US" sz="7200" dirty="0" smtClean="0">
                <a:solidFill>
                  <a:schemeClr val="bg1"/>
                </a:solidFill>
                <a:latin typeface="Compacta Bold BT"/>
                <a:cs typeface="Compacta Bold BT"/>
              </a:rPr>
              <a:t>IALS</a:t>
            </a:r>
            <a:endParaRPr lang="en-US" sz="7200" dirty="0">
              <a:solidFill>
                <a:schemeClr val="bg1"/>
              </a:solidFill>
              <a:latin typeface="Compacta Bold BT"/>
              <a:cs typeface="Compacta Bold B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23259" y="1694535"/>
            <a:ext cx="2633351" cy="871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latin typeface="Compacta Bold BT"/>
                <a:cs typeface="Compacta Bold BT"/>
              </a:rPr>
              <a:t>THE</a:t>
            </a:r>
            <a:endParaRPr lang="en-US" dirty="0">
              <a:latin typeface="Compacta Bold BT"/>
              <a:cs typeface="Compacta Bold BT"/>
            </a:endParaRPr>
          </a:p>
        </p:txBody>
      </p:sp>
      <p:pic>
        <p:nvPicPr>
          <p:cNvPr id="11" name="Picture 10" descr="Screen Shot 2016-11-08 at 21.47.2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947" y="3480134"/>
            <a:ext cx="3503481" cy="84458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625473" y="4785895"/>
            <a:ext cx="27004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Compacta Bold BT"/>
                <a:cs typeface="Compacta Bold BT"/>
              </a:rPr>
              <a:t>Too much writing and the font’s poor</a:t>
            </a:r>
            <a:endParaRPr lang="en-US" sz="3000" dirty="0">
              <a:solidFill>
                <a:srgbClr val="000000"/>
              </a:solidFill>
              <a:latin typeface="Compacta Bold BT"/>
              <a:cs typeface="Compacta Bold BT"/>
            </a:endParaRPr>
          </a:p>
        </p:txBody>
      </p:sp>
      <p:pic>
        <p:nvPicPr>
          <p:cNvPr id="3" name="Picture 2" descr="Screen Shot 2016-11-13 at 08.36.3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052" y="-1228"/>
            <a:ext cx="9879012" cy="6859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08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Impact"/>
                <a:cs typeface="Impact"/>
              </a:rPr>
              <a:t>You’ve done too much, too much C1</a:t>
            </a:r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2316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Consider a line of the form: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mr-IN" dirty="0" smtClean="0">
                <a:solidFill>
                  <a:schemeClr val="bg1"/>
                </a:solidFill>
              </a:rPr>
              <a:t>…</a:t>
            </a:r>
            <a:r>
              <a:rPr lang="en-US" dirty="0" smtClean="0">
                <a:solidFill>
                  <a:schemeClr val="bg1"/>
                </a:solidFill>
              </a:rPr>
              <a:t> and notice: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355120"/>
              </p:ext>
            </p:extLst>
          </p:nvPr>
        </p:nvGraphicFramePr>
        <p:xfrm>
          <a:off x="1828964" y="2058068"/>
          <a:ext cx="5620589" cy="1284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889000" imgH="203200" progId="Equation.3">
                  <p:embed/>
                </p:oleObj>
              </mc:Choice>
              <mc:Fallback>
                <p:oleObj name="Equation" r:id="rId3" imgW="8890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8964" y="2058068"/>
                        <a:ext cx="5620589" cy="1284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18431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0000"/>
                </a:solidFill>
              </a:rPr>
              <a:t>(a, b, c) looks a lot like a vector.</a:t>
            </a:r>
            <a:endParaRPr lang="en-US" sz="4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035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Impact"/>
                <a:cs typeface="Impact"/>
              </a:rPr>
              <a:t>Abstract Jungle</a:t>
            </a:r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0000"/>
                </a:solidFill>
              </a:rPr>
              <a:t>Natural question: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Given line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and line 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Is there a simple link between vectors (a, b, c), (A, B, C) and the point where the lines cross?</a:t>
            </a:r>
            <a:endParaRPr lang="en-US" sz="4000" dirty="0">
              <a:solidFill>
                <a:srgbClr val="0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627911"/>
              </p:ext>
            </p:extLst>
          </p:nvPr>
        </p:nvGraphicFramePr>
        <p:xfrm>
          <a:off x="3679240" y="2298030"/>
          <a:ext cx="3909679" cy="856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927100" imgH="203200" progId="Equation.3">
                  <p:embed/>
                </p:oleObj>
              </mc:Choice>
              <mc:Fallback>
                <p:oleObj name="Equation" r:id="rId3" imgW="927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79240" y="2298030"/>
                        <a:ext cx="3909679" cy="8569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188364"/>
              </p:ext>
            </p:extLst>
          </p:nvPr>
        </p:nvGraphicFramePr>
        <p:xfrm>
          <a:off x="3679240" y="3154946"/>
          <a:ext cx="3909680" cy="771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965200" imgH="190500" progId="Equation.3">
                  <p:embed/>
                </p:oleObj>
              </mc:Choice>
              <mc:Fallback>
                <p:oleObj name="Equation" r:id="rId5" imgW="965200" imgH="190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79240" y="3154946"/>
                        <a:ext cx="3909680" cy="771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7905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Impact"/>
                <a:cs typeface="Impact"/>
              </a:rPr>
              <a:t>A message to you, 2D</a:t>
            </a:r>
            <a:endParaRPr lang="en-US" dirty="0">
              <a:latin typeface="Impact"/>
              <a:cs typeface="Impac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Proof by </a:t>
            </a:r>
            <a:r>
              <a:rPr lang="en-US" dirty="0" err="1" smtClean="0"/>
              <a:t>MathsJam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IT’S ONLY THE CROSS PRODUCT!</a:t>
            </a:r>
          </a:p>
          <a:p>
            <a:pPr lvl="1"/>
            <a:r>
              <a:rPr lang="en-US" dirty="0" smtClean="0"/>
              <a:t>(scaled so the z-coordinate is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441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68274" cy="4525963"/>
          </a:xfrm>
        </p:spPr>
        <p:txBody>
          <a:bodyPr>
            <a:normAutofit/>
          </a:bodyPr>
          <a:lstStyle/>
          <a:p>
            <a:r>
              <a:rPr lang="en-US" sz="2800" dirty="0"/>
              <a:t>Zeke scampers at 10m/s</a:t>
            </a:r>
          </a:p>
          <a:p>
            <a:r>
              <a:rPr lang="en-US" sz="2800" dirty="0" smtClean="0"/>
              <a:t>Monty scampers at 8m/s</a:t>
            </a:r>
          </a:p>
          <a:p>
            <a:r>
              <a:rPr lang="en-US" sz="2800" dirty="0" smtClean="0"/>
              <a:t>Zeke gives Monty a 10 </a:t>
            </a:r>
            <a:r>
              <a:rPr lang="en-US" sz="2800" dirty="0" err="1" smtClean="0"/>
              <a:t>metre</a:t>
            </a:r>
            <a:r>
              <a:rPr lang="en-US" sz="2800" dirty="0" smtClean="0"/>
              <a:t> head start</a:t>
            </a:r>
          </a:p>
          <a:p>
            <a:r>
              <a:rPr lang="en-US" sz="2800" dirty="0" smtClean="0"/>
              <a:t>Where does Zeke catch up with Monty?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Impact"/>
                <a:cs typeface="Impact"/>
              </a:rPr>
              <a:t>It’s working for the rat race</a:t>
            </a:r>
            <a:endParaRPr lang="en-US" dirty="0">
              <a:latin typeface="Impact"/>
              <a:cs typeface="Impac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5474" y="1600200"/>
            <a:ext cx="4061326" cy="483209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842179"/>
              </p:ext>
            </p:extLst>
          </p:nvPr>
        </p:nvGraphicFramePr>
        <p:xfrm>
          <a:off x="5661025" y="1824038"/>
          <a:ext cx="18113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3" imgW="685800" imgH="165100" progId="Equation.3">
                  <p:embed/>
                </p:oleObj>
              </mc:Choice>
              <mc:Fallback>
                <p:oleObj name="Equation" r:id="rId3" imgW="6858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61025" y="1824038"/>
                        <a:ext cx="1811338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346731"/>
              </p:ext>
            </p:extLst>
          </p:nvPr>
        </p:nvGraphicFramePr>
        <p:xfrm>
          <a:off x="5461000" y="2413000"/>
          <a:ext cx="23479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5" imgW="889000" imgH="165100" progId="Equation.3">
                  <p:embed/>
                </p:oleObj>
              </mc:Choice>
              <mc:Fallback>
                <p:oleObj name="Equation" r:id="rId5" imgW="8890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61000" y="2413000"/>
                        <a:ext cx="2347913" cy="43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073046"/>
              </p:ext>
            </p:extLst>
          </p:nvPr>
        </p:nvGraphicFramePr>
        <p:xfrm>
          <a:off x="4785895" y="2958474"/>
          <a:ext cx="3689350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7" imgW="1397000" imgH="419100" progId="Equation.3">
                  <p:embed/>
                </p:oleObj>
              </mc:Choice>
              <mc:Fallback>
                <p:oleObj name="Equation" r:id="rId7" imgW="1397000" imgH="419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85895" y="2958474"/>
                        <a:ext cx="3689350" cy="110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208755" y="4085640"/>
            <a:ext cx="2825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</a:rPr>
              <a:t>Scaled: (50, 5, 1)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46842" y="4772526"/>
            <a:ext cx="28875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rgbClr val="000000"/>
                </a:solidFill>
              </a:rPr>
              <a:t>Zeke </a:t>
            </a:r>
            <a:r>
              <a:rPr lang="en-US" sz="3000" dirty="0">
                <a:solidFill>
                  <a:srgbClr val="000000"/>
                </a:solidFill>
              </a:rPr>
              <a:t>catches up 50 metres away after 5 seconds.</a:t>
            </a:r>
          </a:p>
        </p:txBody>
      </p:sp>
    </p:spTree>
    <p:extLst>
      <p:ext uri="{BB962C8B-B14F-4D97-AF65-F5344CB8AC3E}">
        <p14:creationId xmlns:p14="http://schemas.microsoft.com/office/powerpoint/2010/main" val="1376568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69315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Impact"/>
                <a:cs typeface="Impact"/>
              </a:rPr>
              <a:t>You’re wondering now</a:t>
            </a:r>
            <a:br>
              <a:rPr lang="en-US" dirty="0" smtClean="0">
                <a:latin typeface="Impact"/>
                <a:cs typeface="Impact"/>
              </a:rPr>
            </a:br>
            <a:r>
              <a:rPr lang="en-US" dirty="0" smtClean="0">
                <a:latin typeface="Impact"/>
                <a:cs typeface="Impact"/>
              </a:rPr>
              <a:t>What to do</a:t>
            </a:r>
            <a:br>
              <a:rPr lang="en-US" dirty="0" smtClean="0">
                <a:latin typeface="Impact"/>
                <a:cs typeface="Impact"/>
              </a:rPr>
            </a:br>
            <a:r>
              <a:rPr lang="en-US" dirty="0" smtClean="0">
                <a:latin typeface="Impact"/>
                <a:cs typeface="Impact"/>
              </a:rPr>
              <a:t>Now you know this is the end</a:t>
            </a:r>
            <a:endParaRPr lang="en-US" dirty="0">
              <a:latin typeface="Impact"/>
              <a:cs typeface="Impac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02000"/>
            <a:ext cx="8229600" cy="2824163"/>
          </a:xfrm>
        </p:spPr>
        <p:txBody>
          <a:bodyPr>
            <a:normAutofit/>
          </a:bodyPr>
          <a:lstStyle/>
          <a:p>
            <a:r>
              <a:rPr lang="en-US" dirty="0" smtClean="0"/>
              <a:t>How about the line through two points?</a:t>
            </a:r>
          </a:p>
          <a:p>
            <a:r>
              <a:rPr lang="en-US" dirty="0" smtClean="0"/>
              <a:t>How about lines through the origin?</a:t>
            </a:r>
          </a:p>
          <a:p>
            <a:r>
              <a:rPr lang="en-US" dirty="0" smtClean="0"/>
              <a:t>Why does it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32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3684" y="3034632"/>
            <a:ext cx="45185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Compacta Bold BT"/>
                <a:cs typeface="Compacta Bold BT"/>
              </a:rPr>
              <a:t>Enjoy yourself</a:t>
            </a:r>
            <a:endParaRPr lang="en-US" sz="4400" dirty="0">
              <a:latin typeface="Compacta Bold BT"/>
              <a:cs typeface="Compacta Bold B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25474" y="152400"/>
            <a:ext cx="4518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It’s later than you think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84842" y="0"/>
            <a:ext cx="4759158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Screen Shot 2016-11-13 at 08.38.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82" y="0"/>
            <a:ext cx="9152582" cy="68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0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6426</TotalTime>
  <Words>199</Words>
  <Application>Microsoft Macintosh PowerPoint</Application>
  <PresentationFormat>On-screen Show (4:3)</PresentationFormat>
  <Paragraphs>43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 Black </vt:lpstr>
      <vt:lpstr>Equation</vt:lpstr>
      <vt:lpstr>On the Chalkdust Crossnumber,  straight lines,  and projective geometry  Colin Beveridge MathsJam, 13th November 2016</vt:lpstr>
      <vt:lpstr>SPAT</vt:lpstr>
      <vt:lpstr>You’ve done too much, too much C1</vt:lpstr>
      <vt:lpstr>Abstract Jungle</vt:lpstr>
      <vt:lpstr>A message to you, 2D</vt:lpstr>
      <vt:lpstr>It’s working for the rat race</vt:lpstr>
      <vt:lpstr>You’re wondering now What to do Now you know this is the end</vt:lpstr>
      <vt:lpstr>PowerPoint Presentation</vt:lpstr>
    </vt:vector>
  </TitlesOfParts>
  <Company>Flying Colours Maths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SPAT</dc:title>
  <dc:creator>Colin Beveridge</dc:creator>
  <cp:lastModifiedBy>Colin Beveridge</cp:lastModifiedBy>
  <cp:revision>19</cp:revision>
  <cp:lastPrinted>2016-11-12T13:53:52Z</cp:lastPrinted>
  <dcterms:created xsi:type="dcterms:W3CDTF">2016-11-08T21:29:16Z</dcterms:created>
  <dcterms:modified xsi:type="dcterms:W3CDTF">2016-11-13T08:39:46Z</dcterms:modified>
</cp:coreProperties>
</file>