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71" r:id="rId3"/>
    <p:sldId id="256" r:id="rId4"/>
    <p:sldId id="260" r:id="rId5"/>
    <p:sldId id="257" r:id="rId6"/>
    <p:sldId id="261" r:id="rId7"/>
    <p:sldId id="262" r:id="rId8"/>
    <p:sldId id="263" r:id="rId9"/>
    <p:sldId id="265" r:id="rId10"/>
    <p:sldId id="264" r:id="rId11"/>
    <p:sldId id="272" r:id="rId12"/>
    <p:sldId id="266" r:id="rId13"/>
    <p:sldId id="267" r:id="rId14"/>
    <p:sldId id="268" r:id="rId15"/>
    <p:sldId id="269" r:id="rId16"/>
    <p:sldId id="27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9DC2E-28DD-44E3-8933-CECD73F6E1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510F7D-6C81-45C2-B9A8-431C39E15B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BBA4AE-A8B7-4C35-8E2F-095094C05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14FE-DE06-4F4C-85F7-8C12A92DC0B8}" type="datetimeFigureOut">
              <a:rPr lang="en-GB" smtClean="0"/>
              <a:t>05/11/2017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3AD074-FF55-4CE5-882A-9A655F09B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5F1435-ED3F-403D-9DE2-DEBF8CDBC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3A6D1-2E9C-44A0-AC91-B9A7049E5B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4700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BFD19-75CF-4101-B417-2F118339A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A9BFA1-7B8E-4342-BB3D-AF87CED81F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1731EE-0A9D-492A-A572-15FA17F95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14FE-DE06-4F4C-85F7-8C12A92DC0B8}" type="datetimeFigureOut">
              <a:rPr lang="en-GB" smtClean="0"/>
              <a:t>05/11/2017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2E0168-3D8C-4E80-9862-FA2D48DF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D0F420-345D-4A3D-913A-A256C8642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3A6D1-2E9C-44A0-AC91-B9A7049E5B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169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1ED5B0-C2F8-440B-A800-11AC3D9736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5B622F-01E0-491F-BCA0-78AE499851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ACB51-1D82-4FDA-8514-975280D2A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14FE-DE06-4F4C-85F7-8C12A92DC0B8}" type="datetimeFigureOut">
              <a:rPr lang="en-GB" smtClean="0"/>
              <a:t>05/11/2017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CA8E09-4A0A-43A8-8443-CB088F172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FCDF37-67C8-4883-AD59-F3D352767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3A6D1-2E9C-44A0-AC91-B9A7049E5B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6624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B8987-EF2F-4512-8F32-135B67A57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72E02A-8CF9-49D4-BA44-A298DE691B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717474-EECA-4FA8-AE85-530B2C742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14FE-DE06-4F4C-85F7-8C12A92DC0B8}" type="datetimeFigureOut">
              <a:rPr lang="en-GB" smtClean="0"/>
              <a:t>05/11/2017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BE8575-F30A-426C-A8F6-9E7591711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BE32E5-5650-4FB7-A39D-2078A21F3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3A6D1-2E9C-44A0-AC91-B9A7049E5B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053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2A606-726F-40B0-88E7-A17B280BE6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D98BF1-3DAC-47C6-89A9-0D351AB6D2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1ACD55-B2B3-4E1E-B253-03916CB1F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14FE-DE06-4F4C-85F7-8C12A92DC0B8}" type="datetimeFigureOut">
              <a:rPr lang="en-GB" smtClean="0"/>
              <a:t>05/11/2017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03E81B-0EDE-4F9D-8255-AF021A6A9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D60B82-A45F-4B6B-96E8-427923BE2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3A6D1-2E9C-44A0-AC91-B9A7049E5B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2774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947B0-9B02-4448-9CAC-25342FA0F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F0C58B-6533-44D3-A2BF-7F63AB58E7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E865E7-2D3F-4925-8CB9-0A3C847F43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21FFB8-63C4-42A6-BB09-0927334BC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14FE-DE06-4F4C-85F7-8C12A92DC0B8}" type="datetimeFigureOut">
              <a:rPr lang="en-GB" smtClean="0"/>
              <a:t>05/11/2017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6CD27A-EEAB-4BA5-9FFA-779643852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BDD567-24D0-4211-A105-6D8B432D9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3A6D1-2E9C-44A0-AC91-B9A7049E5B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1767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DD8AB-7F26-4C34-AE71-9FC5573D7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A9C908-5070-4E16-9B79-F60A2E3A59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BC301E-ECE9-4640-82A2-88903F6F6E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1420FB-8D19-4FDD-8D0A-0AA2809DA8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3CC2-203D-41EE-9AFF-6C9BA981B8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247B1FE-62A7-4543-9AE2-D1D5F9526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14FE-DE06-4F4C-85F7-8C12A92DC0B8}" type="datetimeFigureOut">
              <a:rPr lang="en-GB" smtClean="0"/>
              <a:t>05/11/2017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FF9502F-53D8-436E-A5CF-CD8CD7D75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E3F227-8DA8-43C2-98E0-3F7C2C091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3A6D1-2E9C-44A0-AC91-B9A7049E5B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3471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19F1BF-C1CE-408C-BA0A-D46708335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8D6218-E1DE-434B-8C13-C6A266BA0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14FE-DE06-4F4C-85F7-8C12A92DC0B8}" type="datetimeFigureOut">
              <a:rPr lang="en-GB" smtClean="0"/>
              <a:t>05/11/2017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65F523-14A2-4C81-AC38-5ECDC2B86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C12E33-C5E7-4218-8F93-ED157B5EA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3A6D1-2E9C-44A0-AC91-B9A7049E5B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0439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625620-6C47-40C1-A46F-1E6A6832D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14FE-DE06-4F4C-85F7-8C12A92DC0B8}" type="datetimeFigureOut">
              <a:rPr lang="en-GB" smtClean="0"/>
              <a:t>05/11/2017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71663E-2225-4BCB-9A65-FE6027A42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B601A6-1698-4F6C-9E01-BF5C8763F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3A6D1-2E9C-44A0-AC91-B9A7049E5B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6999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FC8EC-B5BD-42BF-9DC4-896D650EA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7FDD9B-F9D1-4D5B-AD0A-C51D21DC05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707428-E37A-47D3-93E4-E74B6DC2E1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C31909-1558-4828-9077-EE57ED68E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14FE-DE06-4F4C-85F7-8C12A92DC0B8}" type="datetimeFigureOut">
              <a:rPr lang="en-GB" smtClean="0"/>
              <a:t>05/11/2017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C0AA76-A6C2-41EA-8136-4CA0F42D3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F13D5C-6E90-4D7F-A20A-EF38D47D9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3A6D1-2E9C-44A0-AC91-B9A7049E5B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2946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486DA-C3EF-43CF-856A-0A97FC0DC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BBC92F-0576-4877-ACE7-5482AEE157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45B4E4-912D-45D4-B035-F5E8195FAB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FE454D-3C44-4970-BE53-7179178AB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14FE-DE06-4F4C-85F7-8C12A92DC0B8}" type="datetimeFigureOut">
              <a:rPr lang="en-GB" smtClean="0"/>
              <a:t>05/11/2017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CFE48E-D43F-48D5-A8A3-767B86238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9B16CB-CFED-4DC0-8082-641625706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3A6D1-2E9C-44A0-AC91-B9A7049E5B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7678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7AFB8EE-ADDE-4F4A-ABF4-2597ED6BC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5281E5-5A0A-4202-9EC7-EFD46FDCC6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EE1ADE-EFF8-456E-88C1-A7A345775F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B14FE-DE06-4F4C-85F7-8C12A92DC0B8}" type="datetimeFigureOut">
              <a:rPr lang="en-GB" smtClean="0"/>
              <a:t>05/11/2017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572545-BB52-438A-A105-DCE281E751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C1F9C-470F-4956-89DB-95AA968BC2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A3A6D1-2E9C-44A0-AC91-B9A7049E5B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983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4.png"/><Relationship Id="rId7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B1A7D72-DE21-46AF-94A9-0B7C6446F292}"/>
              </a:ext>
            </a:extLst>
          </p:cNvPr>
          <p:cNvSpPr txBox="1"/>
          <p:nvPr/>
        </p:nvSpPr>
        <p:spPr>
          <a:xfrm>
            <a:off x="0" y="2663687"/>
            <a:ext cx="12192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800" dirty="0"/>
              <a:t>83038</a:t>
            </a:r>
          </a:p>
        </p:txBody>
      </p:sp>
    </p:spTree>
    <p:extLst>
      <p:ext uri="{BB962C8B-B14F-4D97-AF65-F5344CB8AC3E}">
        <p14:creationId xmlns:p14="http://schemas.microsoft.com/office/powerpoint/2010/main" val="29466432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B1B2D-C583-4058-B640-313F0D57E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Multinomial Coefficient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3FFB97A-02B8-4430-A1D0-F3A38706D059}"/>
                  </a:ext>
                </a:extLst>
              </p:cNvPr>
              <p:cNvSpPr txBox="1"/>
              <p:nvPr/>
            </p:nvSpPr>
            <p:spPr>
              <a:xfrm>
                <a:off x="4994081" y="2851885"/>
                <a:ext cx="2627065" cy="10272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3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36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GB" sz="3600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GB" sz="3600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GB" sz="3600" i="1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  <m:r>
                                  <a:rPr lang="en-GB" sz="3600" i="1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3600" i="1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  <m:r>
                                  <a:rPr lang="en-GB" sz="3600" i="1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36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3FFB97A-02B8-4430-A1D0-F3A38706D0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4081" y="2851885"/>
                <a:ext cx="2627065" cy="102720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B7BBF0B1-AF42-481E-A920-B8F345BDB2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1849" y="2364749"/>
            <a:ext cx="2237964" cy="2001478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D48F7A5-6D36-4786-854C-3536C3C82F4B}"/>
              </a:ext>
            </a:extLst>
          </p:cNvPr>
          <p:cNvCxnSpPr>
            <a:cxnSpLocks/>
          </p:cNvCxnSpPr>
          <p:nvPr/>
        </p:nvCxnSpPr>
        <p:spPr>
          <a:xfrm>
            <a:off x="697523" y="1938899"/>
            <a:ext cx="0" cy="285317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36206F9-4044-41A7-8897-B1719AF29C9E}"/>
              </a:ext>
            </a:extLst>
          </p:cNvPr>
          <p:cNvCxnSpPr>
            <a:cxnSpLocks/>
          </p:cNvCxnSpPr>
          <p:nvPr/>
        </p:nvCxnSpPr>
        <p:spPr>
          <a:xfrm>
            <a:off x="3635325" y="1938899"/>
            <a:ext cx="0" cy="285317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905F21D-224D-40B4-AC69-2A7748FF96BB}"/>
              </a:ext>
            </a:extLst>
          </p:cNvPr>
          <p:cNvSpPr txBox="1"/>
          <p:nvPr/>
        </p:nvSpPr>
        <p:spPr>
          <a:xfrm>
            <a:off x="4123324" y="2549879"/>
            <a:ext cx="822661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0" dirty="0"/>
              <a:t>=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6E236D7-6AC7-417A-AC25-76DB773A13E4}"/>
              </a:ext>
            </a:extLst>
          </p:cNvPr>
          <p:cNvSpPr txBox="1"/>
          <p:nvPr/>
        </p:nvSpPr>
        <p:spPr>
          <a:xfrm>
            <a:off x="7669242" y="2549879"/>
            <a:ext cx="822661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0" dirty="0"/>
              <a:t>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BB5F5B60-D73A-41E0-89C2-E2090E3488E5}"/>
                  </a:ext>
                </a:extLst>
              </p:cNvPr>
              <p:cNvSpPr txBox="1"/>
              <p:nvPr/>
            </p:nvSpPr>
            <p:spPr>
              <a:xfrm>
                <a:off x="8539999" y="2771106"/>
                <a:ext cx="2689006" cy="124579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GB" sz="3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36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36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GB" sz="36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36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  <m:r>
                            <a:rPr lang="en-GB" sz="3600" i="1">
                              <a:latin typeface="Cambria Math" panose="02040503050406030204" pitchFamily="18" charset="0"/>
                            </a:rPr>
                            <m:t>!</m:t>
                          </m:r>
                        </m:num>
                        <m:den>
                          <m:r>
                            <a:rPr lang="en-GB" sz="36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GB" sz="3600" i="1">
                              <a:latin typeface="Cambria Math" panose="02040503050406030204" pitchFamily="18" charset="0"/>
                            </a:rPr>
                            <m:t>!</m:t>
                          </m:r>
                          <m:d>
                            <m:dPr>
                              <m:ctrlPr>
                                <a:rPr lang="en-GB" sz="3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36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36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  <m:r>
                            <a:rPr lang="en-GB" sz="3600" i="1">
                              <a:latin typeface="Cambria Math" panose="02040503050406030204" pitchFamily="18" charset="0"/>
                            </a:rPr>
                            <m:t>!</m:t>
                          </m:r>
                        </m:den>
                      </m:f>
                    </m:oMath>
                  </m:oMathPara>
                </a14:m>
                <a:endParaRPr lang="en-GB" sz="36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BB5F5B60-D73A-41E0-89C2-E2090E3488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39999" y="2771106"/>
                <a:ext cx="2689006" cy="124579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046510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57362A7-FE02-46DA-81A0-F2EFF9652A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5427" y="2309957"/>
            <a:ext cx="2266459" cy="2026962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A828FC5-CD6E-49C9-B375-D2006C78126E}"/>
              </a:ext>
            </a:extLst>
          </p:cNvPr>
          <p:cNvCxnSpPr>
            <a:cxnSpLocks/>
          </p:cNvCxnSpPr>
          <p:nvPr/>
        </p:nvCxnSpPr>
        <p:spPr>
          <a:xfrm>
            <a:off x="2632340" y="1938899"/>
            <a:ext cx="0" cy="285317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6805E9B-F0E2-4B95-BB98-312DB6EE84F2}"/>
              </a:ext>
            </a:extLst>
          </p:cNvPr>
          <p:cNvCxnSpPr>
            <a:cxnSpLocks/>
          </p:cNvCxnSpPr>
          <p:nvPr/>
        </p:nvCxnSpPr>
        <p:spPr>
          <a:xfrm>
            <a:off x="5662908" y="1938899"/>
            <a:ext cx="0" cy="285317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1F56F7F3-4619-4774-ADB1-88DEFBB0E5B6}"/>
              </a:ext>
            </a:extLst>
          </p:cNvPr>
          <p:cNvSpPr txBox="1"/>
          <p:nvPr/>
        </p:nvSpPr>
        <p:spPr>
          <a:xfrm>
            <a:off x="6707498" y="2549879"/>
            <a:ext cx="1997663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0" dirty="0"/>
              <a:t>=  ?</a:t>
            </a:r>
          </a:p>
        </p:txBody>
      </p:sp>
    </p:spTree>
    <p:extLst>
      <p:ext uri="{BB962C8B-B14F-4D97-AF65-F5344CB8AC3E}">
        <p14:creationId xmlns:p14="http://schemas.microsoft.com/office/powerpoint/2010/main" val="14098755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F8BB9-F49A-4380-9B8E-599643AE8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Odd / Even relationship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A8ED288-DB8D-4D49-A377-4CF47A08AD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2750093"/>
              </p:ext>
            </p:extLst>
          </p:nvPr>
        </p:nvGraphicFramePr>
        <p:xfrm>
          <a:off x="1300480" y="3012700"/>
          <a:ext cx="914265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7764">
                  <a:extLst>
                    <a:ext uri="{9D8B030D-6E8A-4147-A177-3AD203B41FA5}">
                      <a16:colId xmlns:a16="http://schemas.microsoft.com/office/drawing/2014/main" val="3373543899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05824103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2225621777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125623829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4016768157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267061366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2533168016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4159475454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42534445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71256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# Palindromic sets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715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7150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1369224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7795D985-526D-488C-8772-E16A17251C52}"/>
              </a:ext>
            </a:extLst>
          </p:cNvPr>
          <p:cNvSpPr txBox="1"/>
          <p:nvPr/>
        </p:nvSpPr>
        <p:spPr>
          <a:xfrm>
            <a:off x="1300480" y="2090084"/>
            <a:ext cx="27933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Results for </a:t>
            </a:r>
            <a:r>
              <a:rPr lang="en-GB" sz="2800" i="1" dirty="0"/>
              <a:t>b</a:t>
            </a:r>
            <a:r>
              <a:rPr lang="en-GB" sz="2800" dirty="0"/>
              <a:t> = 10</a:t>
            </a:r>
          </a:p>
        </p:txBody>
      </p:sp>
    </p:spTree>
    <p:extLst>
      <p:ext uri="{BB962C8B-B14F-4D97-AF65-F5344CB8AC3E}">
        <p14:creationId xmlns:p14="http://schemas.microsoft.com/office/powerpoint/2010/main" val="15360352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F8BB9-F49A-4380-9B8E-599643AE8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Odd / Even relationship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A8ED288-DB8D-4D49-A377-4CF47A08AD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5561717"/>
              </p:ext>
            </p:extLst>
          </p:nvPr>
        </p:nvGraphicFramePr>
        <p:xfrm>
          <a:off x="1300480" y="3012700"/>
          <a:ext cx="914265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7764">
                  <a:extLst>
                    <a:ext uri="{9D8B030D-6E8A-4147-A177-3AD203B41FA5}">
                      <a16:colId xmlns:a16="http://schemas.microsoft.com/office/drawing/2014/main" val="3373543899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05824103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2225621777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125623829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4016768157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267061366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2533168016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4159475454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42534445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71256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# Palindromic sets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55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550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715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7150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1369224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7795D985-526D-488C-8772-E16A17251C52}"/>
              </a:ext>
            </a:extLst>
          </p:cNvPr>
          <p:cNvSpPr txBox="1"/>
          <p:nvPr/>
        </p:nvSpPr>
        <p:spPr>
          <a:xfrm>
            <a:off x="1300480" y="2090084"/>
            <a:ext cx="27933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Results for </a:t>
            </a:r>
            <a:r>
              <a:rPr lang="en-GB" sz="2800" i="1" dirty="0"/>
              <a:t>b</a:t>
            </a:r>
            <a:r>
              <a:rPr lang="en-GB" sz="2800" dirty="0"/>
              <a:t> = 10</a:t>
            </a:r>
          </a:p>
        </p:txBody>
      </p:sp>
      <p:sp>
        <p:nvSpPr>
          <p:cNvPr id="3" name="Arrow: Curved Up 2">
            <a:extLst>
              <a:ext uri="{FF2B5EF4-FFF2-40B4-BE49-F238E27FC236}">
                <a16:creationId xmlns:a16="http://schemas.microsoft.com/office/drawing/2014/main" id="{2594811C-0295-45C5-BBAF-965AF617B6D9}"/>
              </a:ext>
            </a:extLst>
          </p:cNvPr>
          <p:cNvSpPr/>
          <p:nvPr/>
        </p:nvSpPr>
        <p:spPr>
          <a:xfrm>
            <a:off x="5444197" y="3924886"/>
            <a:ext cx="914400" cy="379828"/>
          </a:xfrm>
          <a:prstGeom prst="curvedUp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Arrow: Curved Up 5">
            <a:extLst>
              <a:ext uri="{FF2B5EF4-FFF2-40B4-BE49-F238E27FC236}">
                <a16:creationId xmlns:a16="http://schemas.microsoft.com/office/drawing/2014/main" id="{50593FCA-24B4-49B1-BEFA-AE67FB108D8D}"/>
              </a:ext>
            </a:extLst>
          </p:cNvPr>
          <p:cNvSpPr/>
          <p:nvPr/>
        </p:nvSpPr>
        <p:spPr>
          <a:xfrm>
            <a:off x="7242517" y="3924886"/>
            <a:ext cx="914400" cy="37982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" name="Arrow: Curved Up 7">
            <a:extLst>
              <a:ext uri="{FF2B5EF4-FFF2-40B4-BE49-F238E27FC236}">
                <a16:creationId xmlns:a16="http://schemas.microsoft.com/office/drawing/2014/main" id="{FBA5C80C-16C8-4923-ACDB-DBB657A576E0}"/>
              </a:ext>
            </a:extLst>
          </p:cNvPr>
          <p:cNvSpPr/>
          <p:nvPr/>
        </p:nvSpPr>
        <p:spPr>
          <a:xfrm>
            <a:off x="9040837" y="3924886"/>
            <a:ext cx="914400" cy="379828"/>
          </a:xfrm>
          <a:prstGeom prst="curvedUp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" name="Arrow: Curved Up 8">
            <a:extLst>
              <a:ext uri="{FF2B5EF4-FFF2-40B4-BE49-F238E27FC236}">
                <a16:creationId xmlns:a16="http://schemas.microsoft.com/office/drawing/2014/main" id="{131BFB7F-A0DA-4A4F-8A8B-E8908D026D1D}"/>
              </a:ext>
            </a:extLst>
          </p:cNvPr>
          <p:cNvSpPr/>
          <p:nvPr/>
        </p:nvSpPr>
        <p:spPr>
          <a:xfrm>
            <a:off x="3645877" y="3924886"/>
            <a:ext cx="914400" cy="37982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24251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B2AFF-1202-4D66-8C2B-7CEB4F0B5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Even Case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82AD86-2288-4FCA-A700-F5D3271427A8}"/>
              </a:ext>
            </a:extLst>
          </p:cNvPr>
          <p:cNvSpPr txBox="1"/>
          <p:nvPr/>
        </p:nvSpPr>
        <p:spPr>
          <a:xfrm>
            <a:off x="1194475" y="1397074"/>
            <a:ext cx="14234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Let </a:t>
            </a:r>
            <a:r>
              <a:rPr lang="en-GB" sz="2800" i="1" dirty="0"/>
              <a:t>b</a:t>
            </a:r>
            <a:r>
              <a:rPr lang="en-GB" sz="2800" dirty="0"/>
              <a:t> = 2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7291833-B151-4565-84BF-277D1CFCC3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5173" y="2976194"/>
            <a:ext cx="1485228" cy="158576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FE9DC2B-22CF-4C45-9BD5-3D99D36B38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56258" y="2976194"/>
            <a:ext cx="1485227" cy="158576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DBE494F-A833-403F-8CDF-714F7BB545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33472" y="2973720"/>
            <a:ext cx="1460541" cy="155940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88EE269-5D98-4955-B7FE-F4E8BA1068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02589" y="4791565"/>
            <a:ext cx="1547812" cy="165258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1E1323F-040F-4657-9DF3-52DC3477536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42388" y="4925528"/>
            <a:ext cx="1487545" cy="158824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DE09CC7-285E-45A8-9CCA-96C010D3213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70142" y="4861181"/>
            <a:ext cx="1547812" cy="165258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DD7310E-3AC6-4F72-906E-21DB4174071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533472" y="4925528"/>
            <a:ext cx="1487545" cy="158824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85EDADA-9912-4BDC-B52C-BF10A5D5BBF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642388" y="2973720"/>
            <a:ext cx="1487545" cy="158824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31AC3635-943D-4915-A158-21E669D3CCE7}"/>
              </a:ext>
            </a:extLst>
          </p:cNvPr>
          <p:cNvSpPr txBox="1"/>
          <p:nvPr/>
        </p:nvSpPr>
        <p:spPr>
          <a:xfrm>
            <a:off x="2307102" y="2260972"/>
            <a:ext cx="26025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All bags for </a:t>
            </a:r>
            <a:r>
              <a:rPr lang="en-GB" sz="2400" i="1" dirty="0"/>
              <a:t>n</a:t>
            </a:r>
            <a:r>
              <a:rPr lang="en-GB" sz="2400" dirty="0"/>
              <a:t> =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B3C1438-8C4B-4436-B3FB-46C594B6A246}"/>
              </a:ext>
            </a:extLst>
          </p:cNvPr>
          <p:cNvSpPr txBox="1"/>
          <p:nvPr/>
        </p:nvSpPr>
        <p:spPr>
          <a:xfrm>
            <a:off x="7469945" y="2260971"/>
            <a:ext cx="3995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All </a:t>
            </a:r>
            <a:r>
              <a:rPr lang="en-GB" sz="2400" i="1" dirty="0"/>
              <a:t>palindromic</a:t>
            </a:r>
            <a:r>
              <a:rPr lang="en-GB" sz="2400" dirty="0"/>
              <a:t> bags for </a:t>
            </a:r>
            <a:r>
              <a:rPr lang="en-GB" sz="2400" i="1" dirty="0"/>
              <a:t>n</a:t>
            </a:r>
            <a:r>
              <a:rPr lang="en-GB" sz="2400" dirty="0"/>
              <a:t> = 6</a:t>
            </a:r>
          </a:p>
        </p:txBody>
      </p:sp>
      <p:sp>
        <p:nvSpPr>
          <p:cNvPr id="15" name="Arrow: Curved Down 14">
            <a:extLst>
              <a:ext uri="{FF2B5EF4-FFF2-40B4-BE49-F238E27FC236}">
                <a16:creationId xmlns:a16="http://schemas.microsoft.com/office/drawing/2014/main" id="{91EB15A6-396A-467C-927B-BFE657088A21}"/>
              </a:ext>
            </a:extLst>
          </p:cNvPr>
          <p:cNvSpPr/>
          <p:nvPr/>
        </p:nvSpPr>
        <p:spPr>
          <a:xfrm>
            <a:off x="5645022" y="3709268"/>
            <a:ext cx="1593825" cy="689317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" name="Arrow: Curved Down 15">
            <a:extLst>
              <a:ext uri="{FF2B5EF4-FFF2-40B4-BE49-F238E27FC236}">
                <a16:creationId xmlns:a16="http://schemas.microsoft.com/office/drawing/2014/main" id="{FF75FF26-B7BB-41E1-9709-44AE3214FF28}"/>
              </a:ext>
            </a:extLst>
          </p:cNvPr>
          <p:cNvSpPr/>
          <p:nvPr/>
        </p:nvSpPr>
        <p:spPr>
          <a:xfrm flipH="1" flipV="1">
            <a:off x="5645021" y="4791565"/>
            <a:ext cx="1593825" cy="658008"/>
          </a:xfrm>
          <a:prstGeom prst="curved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F88CFAC-E2B6-4A8C-945C-820DA32D7F4B}"/>
              </a:ext>
            </a:extLst>
          </p:cNvPr>
          <p:cNvSpPr txBox="1"/>
          <p:nvPr/>
        </p:nvSpPr>
        <p:spPr>
          <a:xfrm>
            <a:off x="5706387" y="3279461"/>
            <a:ext cx="1471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0070C0"/>
                </a:solidFill>
              </a:rPr>
              <a:t>Duplicate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833BEBD-3FEB-4962-A6B0-2DC6E3D33619}"/>
              </a:ext>
            </a:extLst>
          </p:cNvPr>
          <p:cNvSpPr txBox="1"/>
          <p:nvPr/>
        </p:nvSpPr>
        <p:spPr>
          <a:xfrm>
            <a:off x="5706387" y="5534982"/>
            <a:ext cx="1471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00B050"/>
                </a:solidFill>
              </a:rPr>
              <a:t>Halve</a:t>
            </a:r>
          </a:p>
        </p:txBody>
      </p:sp>
    </p:spTree>
    <p:extLst>
      <p:ext uri="{BB962C8B-B14F-4D97-AF65-F5344CB8AC3E}">
        <p14:creationId xmlns:p14="http://schemas.microsoft.com/office/powerpoint/2010/main" val="31289864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generated with high confidence">
            <a:extLst>
              <a:ext uri="{FF2B5EF4-FFF2-40B4-BE49-F238E27FC236}">
                <a16:creationId xmlns:a16="http://schemas.microsoft.com/office/drawing/2014/main" id="{AA81A806-8639-4C2F-A1DA-8219034E6B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1156" y="394061"/>
            <a:ext cx="9309688" cy="6069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644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47138C8-5DC7-4052-AE09-1FB4194240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3619" y="395666"/>
            <a:ext cx="9304762" cy="606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349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C31DCE9-7A75-446C-915D-89B4E7C434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8684" y="1835586"/>
            <a:ext cx="3171825" cy="3305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9456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87055BC6-4A52-4E7A-9A05-FE41F596EC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5724" y="1466112"/>
            <a:ext cx="2867025" cy="317182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421C0859-75A5-43A9-A371-4A4C2383F4D8}"/>
              </a:ext>
            </a:extLst>
          </p:cNvPr>
          <p:cNvSpPr txBox="1"/>
          <p:nvPr/>
        </p:nvSpPr>
        <p:spPr>
          <a:xfrm>
            <a:off x="8246318" y="4771287"/>
            <a:ext cx="111134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dirty="0">
                <a:solidFill>
                  <a:srgbClr val="00B050"/>
                </a:solidFill>
              </a:rPr>
              <a:t>✔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A15A860-24FD-4BF3-A771-5BCB48EBD160}"/>
              </a:ext>
            </a:extLst>
          </p:cNvPr>
          <p:cNvSpPr txBox="1"/>
          <p:nvPr/>
        </p:nvSpPr>
        <p:spPr>
          <a:xfrm>
            <a:off x="3058092" y="4771287"/>
            <a:ext cx="111134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altLang="en-US" sz="8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✘</a:t>
            </a:r>
            <a:endParaRPr lang="en-GB" sz="8000" dirty="0">
              <a:solidFill>
                <a:srgbClr val="FF0000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105CD45-C924-4769-941E-0C833CC368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68389" y="1466112"/>
            <a:ext cx="3171825" cy="3305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665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3DEB010-C4E0-4BE7-9747-F89C606450A3}"/>
              </a:ext>
            </a:extLst>
          </p:cNvPr>
          <p:cNvSpPr txBox="1"/>
          <p:nvPr/>
        </p:nvSpPr>
        <p:spPr>
          <a:xfrm>
            <a:off x="1476827" y="1938175"/>
            <a:ext cx="129871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03388</a:t>
            </a:r>
          </a:p>
          <a:p>
            <a:r>
              <a:rPr lang="en-GB" sz="3200" dirty="0"/>
              <a:t>03838</a:t>
            </a:r>
          </a:p>
          <a:p>
            <a:r>
              <a:rPr lang="en-GB" sz="3200" dirty="0"/>
              <a:t>03883</a:t>
            </a:r>
          </a:p>
          <a:p>
            <a:r>
              <a:rPr lang="en-GB" sz="3200" dirty="0"/>
              <a:t>08338</a:t>
            </a:r>
          </a:p>
          <a:p>
            <a:r>
              <a:rPr lang="en-GB" sz="3200" dirty="0"/>
              <a:t>08383</a:t>
            </a:r>
          </a:p>
          <a:p>
            <a:r>
              <a:rPr lang="en-GB" sz="3200" dirty="0"/>
              <a:t>08833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BF056F-51A9-4DDD-8EA2-601D0EFEEED1}"/>
              </a:ext>
            </a:extLst>
          </p:cNvPr>
          <p:cNvSpPr txBox="1"/>
          <p:nvPr/>
        </p:nvSpPr>
        <p:spPr>
          <a:xfrm>
            <a:off x="3239365" y="460848"/>
            <a:ext cx="1226618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30388</a:t>
            </a:r>
          </a:p>
          <a:p>
            <a:r>
              <a:rPr lang="en-GB" sz="3200" dirty="0"/>
              <a:t>30838</a:t>
            </a:r>
          </a:p>
          <a:p>
            <a:r>
              <a:rPr lang="en-GB" sz="3200" dirty="0"/>
              <a:t>30883</a:t>
            </a:r>
          </a:p>
          <a:p>
            <a:r>
              <a:rPr lang="en-GB" sz="3200" dirty="0"/>
              <a:t>33088</a:t>
            </a:r>
          </a:p>
          <a:p>
            <a:r>
              <a:rPr lang="en-GB" sz="3200" dirty="0"/>
              <a:t>33808</a:t>
            </a:r>
          </a:p>
          <a:p>
            <a:r>
              <a:rPr lang="en-GB" sz="3200" dirty="0"/>
              <a:t>33880</a:t>
            </a:r>
          </a:p>
          <a:p>
            <a:r>
              <a:rPr lang="en-GB" sz="3200" dirty="0"/>
              <a:t>38038</a:t>
            </a:r>
          </a:p>
          <a:p>
            <a:r>
              <a:rPr lang="en-GB" sz="3200" dirty="0">
                <a:solidFill>
                  <a:srgbClr val="FF0000"/>
                </a:solidFill>
              </a:rPr>
              <a:t>3</a:t>
            </a:r>
            <a:r>
              <a:rPr lang="en-GB" sz="3200" dirty="0">
                <a:solidFill>
                  <a:srgbClr val="00B050"/>
                </a:solidFill>
              </a:rPr>
              <a:t>8</a:t>
            </a:r>
            <a:r>
              <a:rPr lang="en-GB" sz="3200" dirty="0"/>
              <a:t>0</a:t>
            </a:r>
            <a:r>
              <a:rPr lang="en-GB" sz="3200" dirty="0">
                <a:solidFill>
                  <a:srgbClr val="00B050"/>
                </a:solidFill>
              </a:rPr>
              <a:t>8</a:t>
            </a:r>
            <a:r>
              <a:rPr lang="en-GB" sz="3200" dirty="0">
                <a:solidFill>
                  <a:srgbClr val="FF0000"/>
                </a:solidFill>
              </a:rPr>
              <a:t>3</a:t>
            </a:r>
          </a:p>
          <a:p>
            <a:r>
              <a:rPr lang="en-GB" sz="3200" dirty="0"/>
              <a:t>38308</a:t>
            </a:r>
          </a:p>
          <a:p>
            <a:r>
              <a:rPr lang="en-GB" sz="3200" dirty="0"/>
              <a:t>38380</a:t>
            </a:r>
          </a:p>
          <a:p>
            <a:r>
              <a:rPr lang="en-GB" sz="3200" dirty="0"/>
              <a:t>38803</a:t>
            </a:r>
          </a:p>
          <a:p>
            <a:r>
              <a:rPr lang="en-GB" sz="3200" dirty="0"/>
              <a:t>38830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DF5EC40-91E3-40C6-A58D-68FEC3AE2AD6}"/>
              </a:ext>
            </a:extLst>
          </p:cNvPr>
          <p:cNvSpPr txBox="1"/>
          <p:nvPr/>
        </p:nvSpPr>
        <p:spPr>
          <a:xfrm>
            <a:off x="4929808" y="460848"/>
            <a:ext cx="1226618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80338</a:t>
            </a:r>
          </a:p>
          <a:p>
            <a:r>
              <a:rPr lang="en-GB" sz="3200" dirty="0"/>
              <a:t>80383</a:t>
            </a:r>
          </a:p>
          <a:p>
            <a:r>
              <a:rPr lang="en-GB" sz="3200" dirty="0"/>
              <a:t>80833</a:t>
            </a:r>
          </a:p>
          <a:p>
            <a:r>
              <a:rPr lang="en-GB" sz="3200" dirty="0">
                <a:solidFill>
                  <a:srgbClr val="00B050"/>
                </a:solidFill>
              </a:rPr>
              <a:t>8</a:t>
            </a:r>
            <a:r>
              <a:rPr lang="en-GB" sz="3200" dirty="0">
                <a:solidFill>
                  <a:srgbClr val="FF0000"/>
                </a:solidFill>
              </a:rPr>
              <a:t>3</a:t>
            </a:r>
            <a:r>
              <a:rPr lang="en-GB" sz="3200" dirty="0"/>
              <a:t>0</a:t>
            </a:r>
            <a:r>
              <a:rPr lang="en-GB" sz="3200" dirty="0">
                <a:solidFill>
                  <a:srgbClr val="FF0000"/>
                </a:solidFill>
              </a:rPr>
              <a:t>3</a:t>
            </a:r>
            <a:r>
              <a:rPr lang="en-GB" sz="3200" dirty="0">
                <a:solidFill>
                  <a:srgbClr val="00B050"/>
                </a:solidFill>
              </a:rPr>
              <a:t>8</a:t>
            </a:r>
          </a:p>
          <a:p>
            <a:r>
              <a:rPr lang="en-GB" sz="3200" dirty="0"/>
              <a:t>83083</a:t>
            </a:r>
            <a:endParaRPr lang="en-GB" sz="2800" dirty="0"/>
          </a:p>
          <a:p>
            <a:r>
              <a:rPr lang="en-GB" sz="3200" dirty="0"/>
              <a:t>83308</a:t>
            </a:r>
          </a:p>
          <a:p>
            <a:r>
              <a:rPr lang="en-GB" sz="3200" dirty="0"/>
              <a:t>83380</a:t>
            </a:r>
          </a:p>
          <a:p>
            <a:r>
              <a:rPr lang="en-GB" sz="3200" dirty="0"/>
              <a:t>83803</a:t>
            </a:r>
          </a:p>
          <a:p>
            <a:r>
              <a:rPr lang="en-GB" sz="3200" dirty="0"/>
              <a:t>83830</a:t>
            </a:r>
          </a:p>
          <a:p>
            <a:r>
              <a:rPr lang="en-GB" sz="3200" dirty="0"/>
              <a:t>88033</a:t>
            </a:r>
          </a:p>
          <a:p>
            <a:r>
              <a:rPr lang="en-GB" sz="3200" dirty="0"/>
              <a:t>88303</a:t>
            </a:r>
          </a:p>
          <a:p>
            <a:r>
              <a:rPr lang="en-GB" sz="3200" dirty="0"/>
              <a:t>88330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2916CAE5-1ABA-4CCB-9553-3AFA576ED448}"/>
              </a:ext>
            </a:extLst>
          </p:cNvPr>
          <p:cNvSpPr/>
          <p:nvPr/>
        </p:nvSpPr>
        <p:spPr>
          <a:xfrm>
            <a:off x="6620251" y="2756453"/>
            <a:ext cx="1563756" cy="14179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5B5E18B-F4BF-4DBF-9389-90BCF19324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7832" y="1809081"/>
            <a:ext cx="3171825" cy="3305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754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075390CE-892A-42E8-B24B-A060CDAA3F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1925642"/>
              </p:ext>
            </p:extLst>
          </p:nvPr>
        </p:nvGraphicFramePr>
        <p:xfrm>
          <a:off x="0" y="0"/>
          <a:ext cx="12192000" cy="6858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0878">
                  <a:extLst>
                    <a:ext uri="{9D8B030D-6E8A-4147-A177-3AD203B41FA5}">
                      <a16:colId xmlns:a16="http://schemas.microsoft.com/office/drawing/2014/main" val="1428752127"/>
                    </a:ext>
                  </a:extLst>
                </a:gridCol>
                <a:gridCol w="1582496">
                  <a:extLst>
                    <a:ext uri="{9D8B030D-6E8A-4147-A177-3AD203B41FA5}">
                      <a16:colId xmlns:a16="http://schemas.microsoft.com/office/drawing/2014/main" val="845165915"/>
                    </a:ext>
                  </a:extLst>
                </a:gridCol>
                <a:gridCol w="5181600">
                  <a:extLst>
                    <a:ext uri="{9D8B030D-6E8A-4147-A177-3AD203B41FA5}">
                      <a16:colId xmlns:a16="http://schemas.microsoft.com/office/drawing/2014/main" val="4229956886"/>
                    </a:ext>
                  </a:extLst>
                </a:gridCol>
                <a:gridCol w="1404730">
                  <a:extLst>
                    <a:ext uri="{9D8B030D-6E8A-4147-A177-3AD203B41FA5}">
                      <a16:colId xmlns:a16="http://schemas.microsoft.com/office/drawing/2014/main" val="3298643184"/>
                    </a:ext>
                  </a:extLst>
                </a:gridCol>
                <a:gridCol w="1802296">
                  <a:extLst>
                    <a:ext uri="{9D8B030D-6E8A-4147-A177-3AD203B41FA5}">
                      <a16:colId xmlns:a16="http://schemas.microsoft.com/office/drawing/2014/main" val="1619160319"/>
                    </a:ext>
                  </a:extLst>
                </a:gridCol>
              </a:tblGrid>
              <a:tr h="399374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Description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Palindromic?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Mathematical Representation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Count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Example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6678174"/>
                  </a:ext>
                </a:extLst>
              </a:tr>
              <a:tr h="922661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Five of a kind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rgbClr val="00B050"/>
                          </a:solidFill>
                        </a:rPr>
                        <a:t>✔</a:t>
                      </a:r>
                      <a:endParaRPr lang="en-GB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{</a:t>
                      </a:r>
                      <a:r>
                        <a:rPr lang="en-GB" sz="2400" dirty="0"/>
                        <a:t>{</a:t>
                      </a:r>
                      <a:r>
                        <a:rPr lang="en-GB" dirty="0"/>
                        <a:t>a, a, a, a, a</a:t>
                      </a:r>
                      <a:r>
                        <a:rPr lang="en-GB" sz="2400" dirty="0"/>
                        <a:t>}</a:t>
                      </a:r>
                      <a:r>
                        <a:rPr lang="en-GB" dirty="0"/>
                        <a:t> </a:t>
                      </a:r>
                      <a:r>
                        <a:rPr lang="en-GB" sz="2400" dirty="0"/>
                        <a:t>|</a:t>
                      </a:r>
                      <a:r>
                        <a:rPr lang="en-GB" dirty="0"/>
                        <a:t> a ∈ [0, 9]</a:t>
                      </a:r>
                      <a:r>
                        <a:rPr lang="en-GB" sz="2800" dirty="0"/>
                        <a:t>}</a:t>
                      </a:r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4728709"/>
                  </a:ext>
                </a:extLst>
              </a:tr>
              <a:tr h="922661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Four of a kind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rgbClr val="00B050"/>
                          </a:solidFill>
                        </a:rPr>
                        <a:t>✔</a:t>
                      </a:r>
                      <a:endParaRPr lang="en-GB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/>
                        <a:t>{</a:t>
                      </a:r>
                      <a:r>
                        <a:rPr lang="en-GB" sz="2400" dirty="0"/>
                        <a:t>{</a:t>
                      </a:r>
                      <a:r>
                        <a:rPr lang="en-GB" dirty="0"/>
                        <a:t>a, a, a, a, b</a:t>
                      </a:r>
                      <a:r>
                        <a:rPr lang="en-GB" sz="2400" dirty="0"/>
                        <a:t>}</a:t>
                      </a:r>
                      <a:r>
                        <a:rPr lang="en-GB" dirty="0"/>
                        <a:t> </a:t>
                      </a:r>
                      <a:r>
                        <a:rPr lang="en-GB" sz="2400" dirty="0"/>
                        <a:t>|</a:t>
                      </a:r>
                      <a:r>
                        <a:rPr lang="en-GB" dirty="0"/>
                        <a:t> a, b ∈ [0, 9], 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≠ b</a:t>
                      </a:r>
                      <a:r>
                        <a:rPr lang="en-GB" sz="2800" dirty="0"/>
                        <a:t>}</a:t>
                      </a:r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90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8291385"/>
                  </a:ext>
                </a:extLst>
              </a:tr>
              <a:tr h="922661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Full House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rgbClr val="00B050"/>
                          </a:solidFill>
                        </a:rPr>
                        <a:t>✔</a:t>
                      </a:r>
                      <a:endParaRPr lang="en-GB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/>
                        <a:t>{</a:t>
                      </a:r>
                      <a:r>
                        <a:rPr lang="en-GB" sz="2400" dirty="0"/>
                        <a:t>{</a:t>
                      </a:r>
                      <a:r>
                        <a:rPr lang="en-GB" dirty="0"/>
                        <a:t>a, a, a, b, b</a:t>
                      </a:r>
                      <a:r>
                        <a:rPr lang="en-GB" sz="2400" dirty="0"/>
                        <a:t>}</a:t>
                      </a:r>
                      <a:r>
                        <a:rPr lang="en-GB" dirty="0"/>
                        <a:t> </a:t>
                      </a:r>
                      <a:r>
                        <a:rPr lang="en-GB" sz="2400" dirty="0"/>
                        <a:t>|</a:t>
                      </a:r>
                      <a:r>
                        <a:rPr lang="en-GB" dirty="0"/>
                        <a:t> a, b ∈ [0, 9], 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≠ b</a:t>
                      </a:r>
                      <a:r>
                        <a:rPr lang="en-GB" sz="2800" dirty="0"/>
                        <a:t>}</a:t>
                      </a:r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90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3379317"/>
                  </a:ext>
                </a:extLst>
              </a:tr>
              <a:tr h="922661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Three of a kind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✘</a:t>
                      </a:r>
                      <a:endParaRPr lang="en-GB" sz="32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/>
                        <a:t>{</a:t>
                      </a:r>
                      <a:r>
                        <a:rPr lang="en-GB" sz="2400" dirty="0"/>
                        <a:t>{</a:t>
                      </a:r>
                      <a:r>
                        <a:rPr lang="en-GB" dirty="0"/>
                        <a:t>a, a, a, b, c</a:t>
                      </a:r>
                      <a:r>
                        <a:rPr lang="en-GB" sz="2400" dirty="0"/>
                        <a:t>}</a:t>
                      </a:r>
                      <a:r>
                        <a:rPr lang="en-GB" dirty="0"/>
                        <a:t> </a:t>
                      </a:r>
                      <a:r>
                        <a:rPr lang="en-GB" sz="2400" dirty="0"/>
                        <a:t>|</a:t>
                      </a:r>
                      <a:r>
                        <a:rPr lang="en-GB" dirty="0"/>
                        <a:t> a, b, c 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∈ [0, 9], a ≠ b ≠ c</a:t>
                      </a:r>
                      <a:r>
                        <a:rPr lang="en-GB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2800" dirty="0"/>
                        <a:t>}</a:t>
                      </a:r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360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279976"/>
                  </a:ext>
                </a:extLst>
              </a:tr>
              <a:tr h="922661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Two pair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rgbClr val="00B050"/>
                          </a:solidFill>
                        </a:rPr>
                        <a:t>✔</a:t>
                      </a:r>
                      <a:endParaRPr lang="en-GB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/>
                        <a:t>{</a:t>
                      </a:r>
                      <a:r>
                        <a:rPr lang="en-GB" sz="2400" dirty="0"/>
                        <a:t>{</a:t>
                      </a:r>
                      <a:r>
                        <a:rPr lang="en-GB" dirty="0"/>
                        <a:t>a, a, b, b, c</a:t>
                      </a:r>
                      <a:r>
                        <a:rPr lang="en-GB" sz="2400" dirty="0"/>
                        <a:t>}</a:t>
                      </a:r>
                      <a:r>
                        <a:rPr lang="en-GB" dirty="0"/>
                        <a:t> </a:t>
                      </a:r>
                      <a:r>
                        <a:rPr lang="en-GB" sz="2400" dirty="0"/>
                        <a:t>|</a:t>
                      </a:r>
                      <a:r>
                        <a:rPr lang="en-GB" dirty="0"/>
                        <a:t> a, b, c 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∈ [0, 9], a ≠ b ≠ c</a:t>
                      </a:r>
                      <a:r>
                        <a:rPr lang="en-GB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}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360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0853182"/>
                  </a:ext>
                </a:extLst>
              </a:tr>
              <a:tr h="922661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Pair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✘</a:t>
                      </a:r>
                      <a:endParaRPr lang="en-GB" sz="32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/>
                        <a:t>{</a:t>
                      </a:r>
                      <a:r>
                        <a:rPr lang="en-GB" sz="2400" dirty="0"/>
                        <a:t>{</a:t>
                      </a:r>
                      <a:r>
                        <a:rPr lang="en-GB" dirty="0"/>
                        <a:t>a, a, b, c, d</a:t>
                      </a:r>
                      <a:r>
                        <a:rPr lang="en-GB" sz="2400" dirty="0"/>
                        <a:t>}</a:t>
                      </a:r>
                      <a:r>
                        <a:rPr lang="en-GB" dirty="0"/>
                        <a:t> </a:t>
                      </a:r>
                      <a:r>
                        <a:rPr lang="en-GB" sz="2400" dirty="0"/>
                        <a:t>|</a:t>
                      </a:r>
                      <a:r>
                        <a:rPr lang="en-GB" dirty="0"/>
                        <a:t> a, b, 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c, d ∈ [0, 9], a ≠ b ≠ c ≠ d </a:t>
                      </a:r>
                      <a:r>
                        <a:rPr lang="en-GB" sz="2800" dirty="0"/>
                        <a:t>}</a:t>
                      </a:r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840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3415413"/>
                  </a:ext>
                </a:extLst>
              </a:tr>
              <a:tr h="922661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Nothing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✘</a:t>
                      </a:r>
                      <a:endParaRPr lang="en-GB" sz="32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/>
                        <a:t>{</a:t>
                      </a:r>
                      <a:r>
                        <a:rPr lang="en-GB" sz="2400" dirty="0"/>
                        <a:t>{</a:t>
                      </a:r>
                      <a:r>
                        <a:rPr lang="en-GB" dirty="0"/>
                        <a:t>a, b, c, d, e</a:t>
                      </a:r>
                      <a:r>
                        <a:rPr lang="en-GB" sz="2400" dirty="0"/>
                        <a:t>}</a:t>
                      </a:r>
                      <a:r>
                        <a:rPr lang="en-GB" dirty="0"/>
                        <a:t> </a:t>
                      </a:r>
                      <a:r>
                        <a:rPr lang="en-GB" sz="2400" dirty="0"/>
                        <a:t>|</a:t>
                      </a:r>
                      <a:r>
                        <a:rPr lang="en-GB" dirty="0"/>
                        <a:t> a, b, c, d, e ∈ [0, 9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], a ≠ b ≠ c ≠ d ≠ e</a:t>
                      </a:r>
                      <a:r>
                        <a:rPr lang="en-GB" sz="2800" dirty="0"/>
                        <a:t>}</a:t>
                      </a:r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252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4951585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ADC6ECA5-2251-4CBF-86DB-04030AC6CA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10498" y="5069344"/>
            <a:ext cx="797559" cy="83109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B44014E-266F-4886-A8FA-6395F4A56C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86527" y="464357"/>
            <a:ext cx="674207" cy="78891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E7275AC-3DDF-4538-B22F-3ECA56ED1D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59400" y="1379749"/>
            <a:ext cx="776930" cy="80959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E890342-465C-40F6-9CCA-0CC0C646F86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72673" y="2315820"/>
            <a:ext cx="763657" cy="79576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FEEA6F0-C1EE-4951-8982-80FE381079D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924675" y="3226992"/>
            <a:ext cx="823429" cy="85804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EECA3BB-5C2D-4DCB-BCCA-384B13B1720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933231" y="4149232"/>
            <a:ext cx="717370" cy="79363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057F637-2499-42BE-86F5-80DD7AB11AC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911346" y="5999811"/>
            <a:ext cx="783286" cy="816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786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E440E0C-4234-4944-AA8D-6131E0F11CD3}"/>
              </a:ext>
            </a:extLst>
          </p:cNvPr>
          <p:cNvSpPr txBox="1"/>
          <p:nvPr/>
        </p:nvSpPr>
        <p:spPr>
          <a:xfrm>
            <a:off x="3286538" y="728870"/>
            <a:ext cx="49087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{0, 1, 2, 3, 4, 5, 6, 7, 8, 9}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D5C7C1-363E-4BB3-A937-9FB3CAECCEA9}"/>
              </a:ext>
            </a:extLst>
          </p:cNvPr>
          <p:cNvSpPr txBox="1"/>
          <p:nvPr/>
        </p:nvSpPr>
        <p:spPr>
          <a:xfrm>
            <a:off x="662609" y="728869"/>
            <a:ext cx="20095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Alphabet: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033A35-ACDE-4290-A426-90ED1C7976D0}"/>
              </a:ext>
            </a:extLst>
          </p:cNvPr>
          <p:cNvSpPr txBox="1"/>
          <p:nvPr/>
        </p:nvSpPr>
        <p:spPr>
          <a:xfrm>
            <a:off x="850033" y="1868556"/>
            <a:ext cx="18221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Bag Size: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9955B77-AA0E-44D8-8ACA-EB8F824AD9ED}"/>
              </a:ext>
            </a:extLst>
          </p:cNvPr>
          <p:cNvSpPr txBox="1"/>
          <p:nvPr/>
        </p:nvSpPr>
        <p:spPr>
          <a:xfrm flipH="1">
            <a:off x="3286538" y="1868555"/>
            <a:ext cx="5638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5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78802B2-12DF-4786-8A2F-890145DEF9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910" y="2514886"/>
            <a:ext cx="3171825" cy="3305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7317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C624611-7AF8-49F0-A032-0FB91FF18A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910" y="2514885"/>
            <a:ext cx="3171825" cy="330517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E440E0C-4234-4944-AA8D-6131E0F11CD3}"/>
              </a:ext>
            </a:extLst>
          </p:cNvPr>
          <p:cNvSpPr txBox="1"/>
          <p:nvPr/>
        </p:nvSpPr>
        <p:spPr>
          <a:xfrm>
            <a:off x="3286538" y="728870"/>
            <a:ext cx="35702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err="1"/>
              <a:t>X</a:t>
            </a:r>
            <a:r>
              <a:rPr lang="en-GB" sz="3600" baseline="-25000" dirty="0" err="1"/>
              <a:t>b</a:t>
            </a:r>
            <a:r>
              <a:rPr lang="en-GB" sz="3600" dirty="0"/>
              <a:t> := {x</a:t>
            </a:r>
            <a:r>
              <a:rPr lang="en-GB" sz="3600" baseline="-25000" dirty="0"/>
              <a:t>1</a:t>
            </a:r>
            <a:r>
              <a:rPr lang="en-GB" sz="3600" dirty="0"/>
              <a:t>, x</a:t>
            </a:r>
            <a:r>
              <a:rPr lang="en-GB" sz="3600" baseline="-25000" dirty="0"/>
              <a:t>2</a:t>
            </a:r>
            <a:r>
              <a:rPr lang="en-GB" sz="3600" dirty="0"/>
              <a:t>, …, </a:t>
            </a:r>
            <a:r>
              <a:rPr lang="en-GB" sz="3600" dirty="0" err="1"/>
              <a:t>x</a:t>
            </a:r>
            <a:r>
              <a:rPr lang="en-GB" sz="3600" baseline="-25000" dirty="0" err="1"/>
              <a:t>b</a:t>
            </a:r>
            <a:r>
              <a:rPr lang="en-GB" sz="3600" dirty="0"/>
              <a:t>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D5C7C1-363E-4BB3-A937-9FB3CAECCEA9}"/>
              </a:ext>
            </a:extLst>
          </p:cNvPr>
          <p:cNvSpPr txBox="1"/>
          <p:nvPr/>
        </p:nvSpPr>
        <p:spPr>
          <a:xfrm>
            <a:off x="662609" y="728869"/>
            <a:ext cx="20095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Alphabet: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033A35-ACDE-4290-A426-90ED1C7976D0}"/>
              </a:ext>
            </a:extLst>
          </p:cNvPr>
          <p:cNvSpPr txBox="1"/>
          <p:nvPr/>
        </p:nvSpPr>
        <p:spPr>
          <a:xfrm>
            <a:off x="850033" y="1868556"/>
            <a:ext cx="18221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Bag Size: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9955B77-AA0E-44D8-8ACA-EB8F824AD9ED}"/>
              </a:ext>
            </a:extLst>
          </p:cNvPr>
          <p:cNvSpPr txBox="1"/>
          <p:nvPr/>
        </p:nvSpPr>
        <p:spPr>
          <a:xfrm flipH="1">
            <a:off x="3286538" y="1868555"/>
            <a:ext cx="5638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0905424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6EDF19B2-7C44-4A0D-A740-8B2B213D7A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0540" y="1078982"/>
            <a:ext cx="5251459" cy="547224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E440E0C-4234-4944-AA8D-6131E0F11CD3}"/>
              </a:ext>
            </a:extLst>
          </p:cNvPr>
          <p:cNvSpPr txBox="1"/>
          <p:nvPr/>
        </p:nvSpPr>
        <p:spPr>
          <a:xfrm>
            <a:off x="3286538" y="728870"/>
            <a:ext cx="34900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err="1"/>
              <a:t>X</a:t>
            </a:r>
            <a:r>
              <a:rPr lang="en-GB" sz="3600" baseline="-25000" dirty="0" err="1"/>
              <a:t>b</a:t>
            </a:r>
            <a:r>
              <a:rPr lang="en-GB" sz="3600" dirty="0"/>
              <a:t> := {x</a:t>
            </a:r>
            <a:r>
              <a:rPr lang="en-GB" sz="3600" baseline="-25000" dirty="0"/>
              <a:t>1</a:t>
            </a:r>
            <a:r>
              <a:rPr lang="en-GB" sz="3600" dirty="0"/>
              <a:t>, x</a:t>
            </a:r>
            <a:r>
              <a:rPr lang="en-GB" sz="3600" baseline="-25000" dirty="0"/>
              <a:t>2</a:t>
            </a:r>
            <a:r>
              <a:rPr lang="en-GB" sz="3600" dirty="0"/>
              <a:t>, …, </a:t>
            </a:r>
            <a:r>
              <a:rPr lang="en-GB" sz="3600" dirty="0" err="1"/>
              <a:t>x</a:t>
            </a:r>
            <a:r>
              <a:rPr lang="en-GB" sz="3600" baseline="-25000" dirty="0" err="1"/>
              <a:t>b</a:t>
            </a:r>
            <a:r>
              <a:rPr lang="en-GB" sz="3600" dirty="0"/>
              <a:t>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D5C7C1-363E-4BB3-A937-9FB3CAECCEA9}"/>
              </a:ext>
            </a:extLst>
          </p:cNvPr>
          <p:cNvSpPr txBox="1"/>
          <p:nvPr/>
        </p:nvSpPr>
        <p:spPr>
          <a:xfrm>
            <a:off x="662609" y="728869"/>
            <a:ext cx="20095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Alphabet: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033A35-ACDE-4290-A426-90ED1C7976D0}"/>
              </a:ext>
            </a:extLst>
          </p:cNvPr>
          <p:cNvSpPr txBox="1"/>
          <p:nvPr/>
        </p:nvSpPr>
        <p:spPr>
          <a:xfrm>
            <a:off x="850033" y="1868556"/>
            <a:ext cx="18221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Bag Size: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9955B77-AA0E-44D8-8ACA-EB8F824AD9ED}"/>
              </a:ext>
            </a:extLst>
          </p:cNvPr>
          <p:cNvSpPr txBox="1"/>
          <p:nvPr/>
        </p:nvSpPr>
        <p:spPr>
          <a:xfrm flipH="1">
            <a:off x="3286538" y="1868555"/>
            <a:ext cx="5638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12118148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E923B0A-59A7-45DB-BA27-464C493045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819" y="862012"/>
            <a:ext cx="2237964" cy="200147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4FF0B62-27AB-4BBF-A428-FECE44A3A0AD}"/>
              </a:ext>
            </a:extLst>
          </p:cNvPr>
          <p:cNvSpPr txBox="1"/>
          <p:nvPr/>
        </p:nvSpPr>
        <p:spPr>
          <a:xfrm>
            <a:off x="3016756" y="1570363"/>
            <a:ext cx="83370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:= {All </a:t>
            </a:r>
            <a:r>
              <a:rPr lang="en-GB" sz="2800" i="1" dirty="0"/>
              <a:t>bags</a:t>
            </a:r>
            <a:r>
              <a:rPr lang="en-GB" sz="2800" dirty="0"/>
              <a:t> of size </a:t>
            </a:r>
            <a:r>
              <a:rPr lang="en-GB" sz="2800" i="1" dirty="0"/>
              <a:t>n</a:t>
            </a:r>
            <a:r>
              <a:rPr lang="en-GB" sz="2800" dirty="0"/>
              <a:t> over an alphabet of </a:t>
            </a:r>
            <a:r>
              <a:rPr lang="en-GB" sz="2800" i="1" dirty="0"/>
              <a:t>b</a:t>
            </a:r>
            <a:r>
              <a:rPr lang="en-GB" sz="2800" dirty="0"/>
              <a:t> </a:t>
            </a:r>
            <a:r>
              <a:rPr lang="en-GB" sz="3200" dirty="0"/>
              <a:t>letters</a:t>
            </a:r>
            <a:r>
              <a:rPr lang="en-GB" sz="2800" dirty="0"/>
              <a:t>}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13F1137-846C-4F0F-B2F8-34FBBD99E8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324" y="3923265"/>
            <a:ext cx="2266459" cy="202696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559A814-7E53-452B-993E-DEC5E2A1411F}"/>
              </a:ext>
            </a:extLst>
          </p:cNvPr>
          <p:cNvSpPr txBox="1"/>
          <p:nvPr/>
        </p:nvSpPr>
        <p:spPr>
          <a:xfrm>
            <a:off x="3016756" y="4644358"/>
            <a:ext cx="87511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:= {All </a:t>
            </a:r>
            <a:r>
              <a:rPr lang="en-GB" sz="2800" i="1" dirty="0"/>
              <a:t>bags</a:t>
            </a:r>
            <a:r>
              <a:rPr lang="en-GB" sz="2800" dirty="0"/>
              <a:t> from the above space which are </a:t>
            </a:r>
            <a:r>
              <a:rPr lang="en-GB" sz="2800" i="1" dirty="0"/>
              <a:t>palindromic</a:t>
            </a:r>
            <a:r>
              <a:rPr lang="en-GB" sz="28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559171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8611</TotalTime>
  <Words>441</Words>
  <Application>Microsoft Office PowerPoint</Application>
  <PresentationFormat>Widescreen</PresentationFormat>
  <Paragraphs>132</Paragraphs>
  <Slides>16</Slides>
  <Notes>0</Notes>
  <HiddenSlides>3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Multinomial Coefficient</vt:lpstr>
      <vt:lpstr>PowerPoint Presentation</vt:lpstr>
      <vt:lpstr>Odd / Even relationship</vt:lpstr>
      <vt:lpstr>Odd / Even relationship</vt:lpstr>
      <vt:lpstr>Even Case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 Burlton</dc:creator>
  <cp:lastModifiedBy>Alex Burlton</cp:lastModifiedBy>
  <cp:revision>29</cp:revision>
  <dcterms:created xsi:type="dcterms:W3CDTF">2017-11-04T16:37:08Z</dcterms:created>
  <dcterms:modified xsi:type="dcterms:W3CDTF">2017-11-11T09:51:14Z</dcterms:modified>
</cp:coreProperties>
</file>