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9" r:id="rId3"/>
    <p:sldId id="273" r:id="rId4"/>
    <p:sldId id="266" r:id="rId5"/>
    <p:sldId id="269" r:id="rId6"/>
    <p:sldId id="271" r:id="rId7"/>
    <p:sldId id="27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C0D6A47-08BF-4322-B6F2-30F6C463D195}">
          <p14:sldIdLst>
            <p14:sldId id="257"/>
            <p14:sldId id="259"/>
            <p14:sldId id="273"/>
            <p14:sldId id="266"/>
            <p14:sldId id="269"/>
            <p14:sldId id="271"/>
            <p14:sldId id="27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27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16BDC90-2D3E-4166-9B75-E49D7FCBBF2D}" type="datetimeFigureOut">
              <a:rPr lang="en-GB" smtClean="0"/>
              <a:t>14/11/2017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B65441-964F-410E-8DC9-9A330BE3E40B}" type="slidenum">
              <a:rPr lang="en-GB" smtClean="0"/>
              <a:t>‹#›</a:t>
            </a:fld>
            <a:endParaRPr lang="en-GB"/>
          </a:p>
        </p:txBody>
      </p:sp>
    </p:spTree>
    <p:extLst>
      <p:ext uri="{BB962C8B-B14F-4D97-AF65-F5344CB8AC3E}">
        <p14:creationId xmlns:p14="http://schemas.microsoft.com/office/powerpoint/2010/main" val="3424704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DB65441-964F-410E-8DC9-9A330BE3E40B}" type="slidenum">
              <a:rPr lang="en-GB" smtClean="0"/>
              <a:t>3</a:t>
            </a:fld>
            <a:endParaRPr lang="en-GB"/>
          </a:p>
        </p:txBody>
      </p:sp>
    </p:spTree>
    <p:extLst>
      <p:ext uri="{BB962C8B-B14F-4D97-AF65-F5344CB8AC3E}">
        <p14:creationId xmlns:p14="http://schemas.microsoft.com/office/powerpoint/2010/main" val="3125257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FC70A82-432B-4684-919C-8876A4C27D18}" type="datetimeFigureOut">
              <a:rPr lang="en-GB" smtClean="0"/>
              <a:t>14/11/2017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0A2D44-4B28-4D5C-8E3B-68061C1D49A4}" type="slidenum">
              <a:rPr lang="en-GB" smtClean="0"/>
              <a:t>‹#›</a:t>
            </a:fld>
            <a:endParaRPr lang="en-GB"/>
          </a:p>
        </p:txBody>
      </p:sp>
    </p:spTree>
    <p:extLst>
      <p:ext uri="{BB962C8B-B14F-4D97-AF65-F5344CB8AC3E}">
        <p14:creationId xmlns:p14="http://schemas.microsoft.com/office/powerpoint/2010/main" val="809862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C70A82-432B-4684-919C-8876A4C27D18}" type="datetimeFigureOut">
              <a:rPr lang="en-GB" smtClean="0"/>
              <a:t>14/11/2017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0A2D44-4B28-4D5C-8E3B-68061C1D49A4}" type="slidenum">
              <a:rPr lang="en-GB" smtClean="0"/>
              <a:t>‹#›</a:t>
            </a:fld>
            <a:endParaRPr lang="en-GB"/>
          </a:p>
        </p:txBody>
      </p:sp>
    </p:spTree>
    <p:extLst>
      <p:ext uri="{BB962C8B-B14F-4D97-AF65-F5344CB8AC3E}">
        <p14:creationId xmlns:p14="http://schemas.microsoft.com/office/powerpoint/2010/main" val="3706348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C70A82-432B-4684-919C-8876A4C27D18}" type="datetimeFigureOut">
              <a:rPr lang="en-GB" smtClean="0"/>
              <a:t>14/11/2017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0A2D44-4B28-4D5C-8E3B-68061C1D49A4}" type="slidenum">
              <a:rPr lang="en-GB" smtClean="0"/>
              <a:t>‹#›</a:t>
            </a:fld>
            <a:endParaRPr lang="en-GB"/>
          </a:p>
        </p:txBody>
      </p:sp>
    </p:spTree>
    <p:extLst>
      <p:ext uri="{BB962C8B-B14F-4D97-AF65-F5344CB8AC3E}">
        <p14:creationId xmlns:p14="http://schemas.microsoft.com/office/powerpoint/2010/main" val="3664948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C70A82-432B-4684-919C-8876A4C27D18}" type="datetimeFigureOut">
              <a:rPr lang="en-GB" smtClean="0"/>
              <a:t>14/11/2017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0A2D44-4B28-4D5C-8E3B-68061C1D49A4}" type="slidenum">
              <a:rPr lang="en-GB" smtClean="0"/>
              <a:t>‹#›</a:t>
            </a:fld>
            <a:endParaRPr lang="en-GB"/>
          </a:p>
        </p:txBody>
      </p:sp>
    </p:spTree>
    <p:extLst>
      <p:ext uri="{BB962C8B-B14F-4D97-AF65-F5344CB8AC3E}">
        <p14:creationId xmlns:p14="http://schemas.microsoft.com/office/powerpoint/2010/main" val="33548337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C70A82-432B-4684-919C-8876A4C27D18}" type="datetimeFigureOut">
              <a:rPr lang="en-GB" smtClean="0"/>
              <a:t>14/11/2017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0A2D44-4B28-4D5C-8E3B-68061C1D49A4}" type="slidenum">
              <a:rPr lang="en-GB" smtClean="0"/>
              <a:t>‹#›</a:t>
            </a:fld>
            <a:endParaRPr lang="en-GB"/>
          </a:p>
        </p:txBody>
      </p:sp>
    </p:spTree>
    <p:extLst>
      <p:ext uri="{BB962C8B-B14F-4D97-AF65-F5344CB8AC3E}">
        <p14:creationId xmlns:p14="http://schemas.microsoft.com/office/powerpoint/2010/main" val="78371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FC70A82-432B-4684-919C-8876A4C27D18}" type="datetimeFigureOut">
              <a:rPr lang="en-GB" smtClean="0"/>
              <a:t>14/11/2017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0A2D44-4B28-4D5C-8E3B-68061C1D49A4}" type="slidenum">
              <a:rPr lang="en-GB" smtClean="0"/>
              <a:t>‹#›</a:t>
            </a:fld>
            <a:endParaRPr lang="en-GB"/>
          </a:p>
        </p:txBody>
      </p:sp>
    </p:spTree>
    <p:extLst>
      <p:ext uri="{BB962C8B-B14F-4D97-AF65-F5344CB8AC3E}">
        <p14:creationId xmlns:p14="http://schemas.microsoft.com/office/powerpoint/2010/main" val="3964855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FC70A82-432B-4684-919C-8876A4C27D18}" type="datetimeFigureOut">
              <a:rPr lang="en-GB" smtClean="0"/>
              <a:t>14/11/2017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0A2D44-4B28-4D5C-8E3B-68061C1D49A4}" type="slidenum">
              <a:rPr lang="en-GB" smtClean="0"/>
              <a:t>‹#›</a:t>
            </a:fld>
            <a:endParaRPr lang="en-GB"/>
          </a:p>
        </p:txBody>
      </p:sp>
    </p:spTree>
    <p:extLst>
      <p:ext uri="{BB962C8B-B14F-4D97-AF65-F5344CB8AC3E}">
        <p14:creationId xmlns:p14="http://schemas.microsoft.com/office/powerpoint/2010/main" val="3469845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FC70A82-432B-4684-919C-8876A4C27D18}" type="datetimeFigureOut">
              <a:rPr lang="en-GB" smtClean="0"/>
              <a:t>14/11/2017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0A2D44-4B28-4D5C-8E3B-68061C1D49A4}" type="slidenum">
              <a:rPr lang="en-GB" smtClean="0"/>
              <a:t>‹#›</a:t>
            </a:fld>
            <a:endParaRPr lang="en-GB"/>
          </a:p>
        </p:txBody>
      </p:sp>
    </p:spTree>
    <p:extLst>
      <p:ext uri="{BB962C8B-B14F-4D97-AF65-F5344CB8AC3E}">
        <p14:creationId xmlns:p14="http://schemas.microsoft.com/office/powerpoint/2010/main" val="1736515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C70A82-432B-4684-919C-8876A4C27D18}" type="datetimeFigureOut">
              <a:rPr lang="en-GB" smtClean="0"/>
              <a:t>14/11/2017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0A2D44-4B28-4D5C-8E3B-68061C1D49A4}" type="slidenum">
              <a:rPr lang="en-GB" smtClean="0"/>
              <a:t>‹#›</a:t>
            </a:fld>
            <a:endParaRPr lang="en-GB"/>
          </a:p>
        </p:txBody>
      </p:sp>
    </p:spTree>
    <p:extLst>
      <p:ext uri="{BB962C8B-B14F-4D97-AF65-F5344CB8AC3E}">
        <p14:creationId xmlns:p14="http://schemas.microsoft.com/office/powerpoint/2010/main" val="9930620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C70A82-432B-4684-919C-8876A4C27D18}" type="datetimeFigureOut">
              <a:rPr lang="en-GB" smtClean="0"/>
              <a:t>14/11/2017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0A2D44-4B28-4D5C-8E3B-68061C1D49A4}" type="slidenum">
              <a:rPr lang="en-GB" smtClean="0"/>
              <a:t>‹#›</a:t>
            </a:fld>
            <a:endParaRPr lang="en-GB"/>
          </a:p>
        </p:txBody>
      </p:sp>
    </p:spTree>
    <p:extLst>
      <p:ext uri="{BB962C8B-B14F-4D97-AF65-F5344CB8AC3E}">
        <p14:creationId xmlns:p14="http://schemas.microsoft.com/office/powerpoint/2010/main" val="1931988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C70A82-432B-4684-919C-8876A4C27D18}" type="datetimeFigureOut">
              <a:rPr lang="en-GB" smtClean="0"/>
              <a:t>14/11/2017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0A2D44-4B28-4D5C-8E3B-68061C1D49A4}" type="slidenum">
              <a:rPr lang="en-GB" smtClean="0"/>
              <a:t>‹#›</a:t>
            </a:fld>
            <a:endParaRPr lang="en-GB"/>
          </a:p>
        </p:txBody>
      </p:sp>
    </p:spTree>
    <p:extLst>
      <p:ext uri="{BB962C8B-B14F-4D97-AF65-F5344CB8AC3E}">
        <p14:creationId xmlns:p14="http://schemas.microsoft.com/office/powerpoint/2010/main" val="4176223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C70A82-432B-4684-919C-8876A4C27D18}" type="datetimeFigureOut">
              <a:rPr lang="en-GB" smtClean="0"/>
              <a:t>14/11/2017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0A2D44-4B28-4D5C-8E3B-68061C1D49A4}" type="slidenum">
              <a:rPr lang="en-GB" smtClean="0"/>
              <a:t>‹#›</a:t>
            </a:fld>
            <a:endParaRPr lang="en-GB"/>
          </a:p>
        </p:txBody>
      </p:sp>
    </p:spTree>
    <p:extLst>
      <p:ext uri="{BB962C8B-B14F-4D97-AF65-F5344CB8AC3E}">
        <p14:creationId xmlns:p14="http://schemas.microsoft.com/office/powerpoint/2010/main" val="15335701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ckelvie@liverpool.ac.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Little Ado about Nothing”</a:t>
            </a:r>
            <a:endParaRPr lang="en-GB" dirty="0"/>
          </a:p>
        </p:txBody>
      </p:sp>
      <p:sp>
        <p:nvSpPr>
          <p:cNvPr id="3" name="Content Placeholder 2"/>
          <p:cNvSpPr>
            <a:spLocks noGrp="1"/>
          </p:cNvSpPr>
          <p:nvPr>
            <p:ph idx="1"/>
          </p:nvPr>
        </p:nvSpPr>
        <p:spPr/>
        <p:txBody>
          <a:bodyPr>
            <a:normAutofit fontScale="92500" lnSpcReduction="10000"/>
          </a:bodyPr>
          <a:lstStyle/>
          <a:p>
            <a:pPr marL="0" indent="0" algn="ctr">
              <a:buNone/>
            </a:pPr>
            <a:r>
              <a:rPr lang="en-GB" dirty="0" smtClean="0"/>
              <a:t> </a:t>
            </a:r>
          </a:p>
          <a:p>
            <a:pPr marL="0" indent="0" algn="ctr">
              <a:buNone/>
            </a:pPr>
            <a:r>
              <a:rPr lang="en-GB" dirty="0" smtClean="0"/>
              <a:t>Ken </a:t>
            </a:r>
            <a:r>
              <a:rPr lang="en-GB" dirty="0" err="1" smtClean="0"/>
              <a:t>McKelvie</a:t>
            </a:r>
            <a:r>
              <a:rPr lang="en-GB" dirty="0" smtClean="0"/>
              <a:t> – University of Liverpool</a:t>
            </a:r>
          </a:p>
          <a:p>
            <a:pPr marL="0" indent="0" algn="ctr">
              <a:buNone/>
            </a:pPr>
            <a:r>
              <a:rPr lang="en-GB" dirty="0" smtClean="0"/>
              <a:t>“Maths Outreach”</a:t>
            </a:r>
          </a:p>
          <a:p>
            <a:pPr marL="0" indent="0" algn="ctr">
              <a:buNone/>
            </a:pPr>
            <a:r>
              <a:rPr lang="en-GB" sz="2200" dirty="0" smtClean="0">
                <a:hlinkClick r:id="rId2"/>
              </a:rPr>
              <a:t>mckelvie@liverpool.ac.uk</a:t>
            </a:r>
            <a:endParaRPr lang="en-GB" sz="2200" dirty="0" smtClean="0"/>
          </a:p>
          <a:p>
            <a:pPr marL="0" indent="0" algn="ctr">
              <a:buNone/>
            </a:pPr>
            <a:endParaRPr lang="en-GB" sz="2200" dirty="0" smtClean="0"/>
          </a:p>
          <a:p>
            <a:r>
              <a:rPr lang="en-GB" sz="2800" dirty="0"/>
              <a:t>The “</a:t>
            </a:r>
            <a:r>
              <a:rPr lang="en-GB" sz="2800" b="1" dirty="0"/>
              <a:t>Nothing</a:t>
            </a:r>
            <a:r>
              <a:rPr lang="en-GB" sz="2800" dirty="0"/>
              <a:t>” in our title refers to the digit ‘</a:t>
            </a:r>
            <a:r>
              <a:rPr lang="en-GB" sz="2800" b="1" u="sng" dirty="0"/>
              <a:t>0</a:t>
            </a:r>
            <a:r>
              <a:rPr lang="en-GB" sz="2800" dirty="0"/>
              <a:t>’. </a:t>
            </a:r>
          </a:p>
          <a:p>
            <a:pPr marL="0" indent="0">
              <a:buNone/>
            </a:pPr>
            <a:r>
              <a:rPr lang="en-GB" sz="1100" dirty="0"/>
              <a:t> </a:t>
            </a:r>
          </a:p>
          <a:p>
            <a:r>
              <a:rPr lang="en-GB" sz="2800" dirty="0"/>
              <a:t>The “</a:t>
            </a:r>
            <a:r>
              <a:rPr lang="en-GB" sz="2800" b="1" dirty="0"/>
              <a:t>Ado</a:t>
            </a:r>
            <a:r>
              <a:rPr lang="en-GB" sz="2800" dirty="0"/>
              <a:t>” is the investigation of the incidence or otherwise of ‘</a:t>
            </a:r>
            <a:r>
              <a:rPr lang="en-GB" sz="2800" b="1" u="sng" dirty="0"/>
              <a:t>0</a:t>
            </a:r>
            <a:r>
              <a:rPr lang="en-GB" sz="2800" dirty="0"/>
              <a:t>’ (other than leading ‘</a:t>
            </a:r>
            <a:r>
              <a:rPr lang="en-GB" sz="2800" b="1" u="sng" dirty="0"/>
              <a:t>0</a:t>
            </a:r>
            <a:r>
              <a:rPr lang="en-GB" sz="2800" dirty="0"/>
              <a:t>’s) amongst the sequences of digits generated in the decimal expansions of some “familiar” and </a:t>
            </a:r>
            <a:r>
              <a:rPr lang="en-GB" sz="2800" dirty="0" smtClean="0"/>
              <a:t>some </a:t>
            </a:r>
            <a:r>
              <a:rPr lang="en-GB" sz="2800" dirty="0"/>
              <a:t>“less familiar” quantities </a:t>
            </a:r>
            <a:r>
              <a:rPr lang="en-GB" sz="2800" dirty="0" smtClean="0"/>
              <a:t>.</a:t>
            </a:r>
            <a:endParaRPr lang="en-GB" sz="2800" dirty="0"/>
          </a:p>
          <a:p>
            <a:pPr marL="0" indent="0" algn="ctr">
              <a:buNone/>
            </a:pPr>
            <a:endParaRPr lang="en-GB" dirty="0"/>
          </a:p>
        </p:txBody>
      </p:sp>
    </p:spTree>
    <p:extLst>
      <p:ext uri="{BB962C8B-B14F-4D97-AF65-F5344CB8AC3E}">
        <p14:creationId xmlns:p14="http://schemas.microsoft.com/office/powerpoint/2010/main" val="984884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467544" y="260648"/>
                <a:ext cx="8136904" cy="6014916"/>
              </a:xfrm>
              <a:prstGeom prst="rect">
                <a:avLst/>
              </a:prstGeom>
            </p:spPr>
            <p:txBody>
              <a:bodyPr wrap="square">
                <a:spAutoFit/>
              </a:bodyPr>
              <a:lstStyle/>
              <a:p>
                <a:r>
                  <a:rPr lang="en-GB" sz="2400" dirty="0" smtClean="0"/>
                  <a:t>Our eventual goal here is an investigation of the decimal expansion of </a:t>
                </a:r>
                <a:endParaRPr lang="en-GB" sz="800" dirty="0" smtClean="0"/>
              </a:p>
              <a:p>
                <a:endParaRPr lang="en-GB" sz="800" dirty="0" smtClean="0"/>
              </a:p>
              <a:p>
                <a:r>
                  <a:rPr lang="en-GB" sz="2000" dirty="0"/>
                  <a:t> </a:t>
                </a:r>
                <a:r>
                  <a:rPr lang="en-GB" sz="2000" dirty="0" smtClean="0"/>
                  <a:t>       </a:t>
                </a:r>
                <a:r>
                  <a:rPr lang="en-GB" sz="2000" b="1" dirty="0" smtClean="0"/>
                  <a:t> </a:t>
                </a:r>
                <a14:m>
                  <m:oMath xmlns:m="http://schemas.openxmlformats.org/officeDocument/2006/math">
                    <m:f>
                      <m:fPr>
                        <m:ctrlPr>
                          <a:rPr lang="en-GB" sz="2800" b="1" i="1">
                            <a:latin typeface="Cambria Math"/>
                          </a:rPr>
                        </m:ctrlPr>
                      </m:fPr>
                      <m:num>
                        <m:r>
                          <a:rPr lang="en-GB" sz="2800" b="1" i="1">
                            <a:latin typeface="Cambria Math"/>
                          </a:rPr>
                          <m:t>𝟗𝟖𝟕𝟔𝟓𝟒𝟑𝟐𝟏</m:t>
                        </m:r>
                      </m:num>
                      <m:den>
                        <m:r>
                          <a:rPr lang="en-GB" sz="2800" b="1" i="1">
                            <a:latin typeface="Cambria Math"/>
                          </a:rPr>
                          <m:t>𝟏𝟐𝟑𝟒𝟓𝟔𝟕𝟖𝟗</m:t>
                        </m:r>
                      </m:den>
                    </m:f>
                  </m:oMath>
                </a14:m>
                <a:endParaRPr lang="en-GB" sz="2800" dirty="0"/>
              </a:p>
              <a:p>
                <a:r>
                  <a:rPr lang="en-GB" sz="2400" dirty="0" smtClean="0"/>
                  <a:t>......................................................................................................</a:t>
                </a:r>
              </a:p>
              <a:p>
                <a:r>
                  <a:rPr lang="en-GB" sz="2400" b="1" dirty="0" smtClean="0"/>
                  <a:t>1. </a:t>
                </a:r>
                <a:r>
                  <a:rPr lang="en-GB" sz="2400" b="1" u="sng" dirty="0" smtClean="0"/>
                  <a:t>General approaches</a:t>
                </a:r>
                <a:endParaRPr lang="en-GB" sz="800" b="1" u="sng" dirty="0" smtClean="0"/>
              </a:p>
              <a:p>
                <a:endParaRPr lang="en-GB" sz="800" dirty="0"/>
              </a:p>
              <a:p>
                <a:r>
                  <a:rPr lang="en-GB" sz="2400" dirty="0" smtClean="0"/>
                  <a:t>Student mathematicians may become practiced in regarding their work as splitting into applying the interrelated skills of </a:t>
                </a:r>
                <a:r>
                  <a:rPr lang="en-GB" sz="2400" b="1" dirty="0" smtClean="0"/>
                  <a:t>Reasoning </a:t>
                </a:r>
                <a:r>
                  <a:rPr lang="en-GB" sz="2400" dirty="0" smtClean="0"/>
                  <a:t>and </a:t>
                </a:r>
                <a:r>
                  <a:rPr lang="en-GB" sz="2400" b="1" dirty="0" smtClean="0"/>
                  <a:t>Communication.</a:t>
                </a:r>
                <a:r>
                  <a:rPr lang="en-GB" sz="2400" dirty="0" smtClean="0"/>
                  <a:t> </a:t>
                </a:r>
              </a:p>
              <a:p>
                <a:endParaRPr lang="en-GB" sz="800" dirty="0"/>
              </a:p>
              <a:p>
                <a:r>
                  <a:rPr lang="en-GB" sz="2400" dirty="0" smtClean="0"/>
                  <a:t>Further, as with many skills, </a:t>
                </a:r>
                <a:r>
                  <a:rPr lang="en-GB" sz="2400" b="1" dirty="0" smtClean="0"/>
                  <a:t>Reasoning</a:t>
                </a:r>
                <a:r>
                  <a:rPr lang="en-GB" sz="2400" dirty="0" smtClean="0"/>
                  <a:t> may be segmented into an </a:t>
                </a:r>
                <a:r>
                  <a:rPr lang="en-GB" sz="2400" b="1" dirty="0" smtClean="0"/>
                  <a:t>“Arts” </a:t>
                </a:r>
                <a:r>
                  <a:rPr lang="en-GB" sz="2400" dirty="0" smtClean="0"/>
                  <a:t>component and a </a:t>
                </a:r>
                <a:r>
                  <a:rPr lang="en-GB" sz="2400" b="1" dirty="0" smtClean="0"/>
                  <a:t>“Crafts” </a:t>
                </a:r>
                <a:r>
                  <a:rPr lang="en-GB" sz="2400" dirty="0" smtClean="0"/>
                  <a:t>component.</a:t>
                </a:r>
              </a:p>
              <a:p>
                <a:endParaRPr lang="en-GB" sz="800" dirty="0" smtClean="0"/>
              </a:p>
              <a:p>
                <a:r>
                  <a:rPr lang="en-GB" sz="2400" dirty="0" smtClean="0"/>
                  <a:t>The “Arts” component comprises the </a:t>
                </a:r>
                <a:r>
                  <a:rPr lang="en-GB" sz="2400" b="1" dirty="0" smtClean="0"/>
                  <a:t>“thinking” </a:t>
                </a:r>
                <a:r>
                  <a:rPr lang="en-GB" sz="2400" dirty="0" smtClean="0"/>
                  <a:t>realm – intuition, plausible argument, maybe seemingly informal but never compromising any subsequent formality. The mode of communication is a narrative sometimes called </a:t>
                </a:r>
                <a:r>
                  <a:rPr lang="en-GB" sz="2400" b="1" dirty="0" smtClean="0"/>
                  <a:t>“human speak”.</a:t>
                </a:r>
              </a:p>
            </p:txBody>
          </p:sp>
        </mc:Choice>
        <mc:Fallback xmlns="">
          <p:sp>
            <p:nvSpPr>
              <p:cNvPr id="2" name="Rectangle 1"/>
              <p:cNvSpPr>
                <a:spLocks noRot="1" noChangeAspect="1" noMove="1" noResize="1" noEditPoints="1" noAdjustHandles="1" noChangeArrowheads="1" noChangeShapeType="1" noTextEdit="1"/>
              </p:cNvSpPr>
              <p:nvPr/>
            </p:nvSpPr>
            <p:spPr>
              <a:xfrm>
                <a:off x="467544" y="260648"/>
                <a:ext cx="8136904" cy="6014916"/>
              </a:xfrm>
              <a:prstGeom prst="rect">
                <a:avLst/>
              </a:prstGeom>
              <a:blipFill rotWithShape="1">
                <a:blip r:embed="rId2"/>
                <a:stretch>
                  <a:fillRect l="-1199" t="-811" r="-225" b="-1420"/>
                </a:stretch>
              </a:blipFill>
            </p:spPr>
            <p:txBody>
              <a:bodyPr/>
              <a:lstStyle/>
              <a:p>
                <a:r>
                  <a:rPr lang="en-GB">
                    <a:noFill/>
                  </a:rPr>
                  <a:t> </a:t>
                </a:r>
              </a:p>
            </p:txBody>
          </p:sp>
        </mc:Fallback>
      </mc:AlternateContent>
    </p:spTree>
    <p:extLst>
      <p:ext uri="{BB962C8B-B14F-4D97-AF65-F5344CB8AC3E}">
        <p14:creationId xmlns:p14="http://schemas.microsoft.com/office/powerpoint/2010/main" val="61612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32657"/>
            <a:ext cx="8424936" cy="5755422"/>
          </a:xfrm>
          <a:prstGeom prst="rect">
            <a:avLst/>
          </a:prstGeom>
        </p:spPr>
        <p:txBody>
          <a:bodyPr wrap="square">
            <a:spAutoFit/>
          </a:bodyPr>
          <a:lstStyle/>
          <a:p>
            <a:endParaRPr lang="en-GB" sz="2400" dirty="0" smtClean="0"/>
          </a:p>
          <a:p>
            <a:r>
              <a:rPr lang="en-GB" sz="2400" dirty="0" smtClean="0"/>
              <a:t>The “Crafts” component comprises the </a:t>
            </a:r>
            <a:r>
              <a:rPr lang="en-GB" sz="2400" b="1" dirty="0" smtClean="0"/>
              <a:t>“doing” </a:t>
            </a:r>
            <a:r>
              <a:rPr lang="en-GB" sz="2400" dirty="0" smtClean="0"/>
              <a:t>realm – formal theory, application of routine learned and practised techniques, rigorous argument, ‘proper maths’. Communication may, on occasion, sadly be confined to a narrative in </a:t>
            </a:r>
            <a:r>
              <a:rPr lang="en-GB" sz="2400" b="1" dirty="0" smtClean="0"/>
              <a:t>“maths speak”.</a:t>
            </a:r>
          </a:p>
          <a:p>
            <a:endParaRPr lang="en-GB" sz="2400" b="1" dirty="0" smtClean="0"/>
          </a:p>
          <a:p>
            <a:r>
              <a:rPr lang="en-GB" sz="2400" dirty="0" smtClean="0"/>
              <a:t>[A third mode of exposition, sometimes encountered, is </a:t>
            </a:r>
            <a:r>
              <a:rPr lang="en-GB" sz="2400" b="1" dirty="0" smtClean="0"/>
              <a:t>“parrot speak”. </a:t>
            </a:r>
            <a:r>
              <a:rPr lang="en-GB" sz="2400" dirty="0" smtClean="0"/>
              <a:t>Students are recommended to avoid this at all costs.]</a:t>
            </a:r>
          </a:p>
          <a:p>
            <a:r>
              <a:rPr lang="en-GB" sz="2400" dirty="0" smtClean="0"/>
              <a:t>.......................................................................................................</a:t>
            </a:r>
            <a:endParaRPr lang="en-GB" sz="2400" dirty="0"/>
          </a:p>
          <a:p>
            <a:endParaRPr lang="en-GB" sz="800" dirty="0"/>
          </a:p>
          <a:p>
            <a:r>
              <a:rPr lang="en-GB" sz="2400" dirty="0" smtClean="0"/>
              <a:t>Ideas developed in the Arts realm can sometimes provide direction for subsequent formal development in the Crafts realm. Also post hoc, explanation drawn from the Arts realm can illuminate ways round difficulties encountered in the Craft realm</a:t>
            </a:r>
          </a:p>
          <a:p>
            <a:r>
              <a:rPr lang="en-GB" sz="2400" dirty="0" smtClean="0"/>
              <a:t>.......................................................................................................</a:t>
            </a:r>
            <a:endParaRPr lang="en-GB" sz="2400" dirty="0"/>
          </a:p>
          <a:p>
            <a:endParaRPr lang="en-GB" sz="2400" dirty="0"/>
          </a:p>
        </p:txBody>
      </p:sp>
    </p:spTree>
    <p:extLst>
      <p:ext uri="{BB962C8B-B14F-4D97-AF65-F5344CB8AC3E}">
        <p14:creationId xmlns:p14="http://schemas.microsoft.com/office/powerpoint/2010/main" val="2993432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179512" y="116632"/>
                <a:ext cx="8856984" cy="6391237"/>
              </a:xfrm>
              <a:prstGeom prst="rect">
                <a:avLst/>
              </a:prstGeom>
            </p:spPr>
            <p:txBody>
              <a:bodyPr wrap="square">
                <a:spAutoFit/>
              </a:bodyPr>
              <a:lstStyle/>
              <a:p>
                <a:r>
                  <a:rPr lang="en-GB" sz="2400" b="1" dirty="0" smtClean="0"/>
                  <a:t> 2. </a:t>
                </a:r>
                <a:r>
                  <a:rPr lang="en-GB" sz="2400" b="1" u="sng" dirty="0"/>
                  <a:t>By way of Example </a:t>
                </a:r>
                <a:endParaRPr lang="en-GB" sz="2400" dirty="0"/>
              </a:p>
              <a:p>
                <a:r>
                  <a:rPr lang="en-GB" sz="2400" b="1" dirty="0"/>
                  <a:t> </a:t>
                </a:r>
                <a:r>
                  <a:rPr lang="en-GB" sz="2400" b="1" dirty="0" smtClean="0"/>
                  <a:t> Two </a:t>
                </a:r>
                <a:r>
                  <a:rPr lang="en-GB" sz="2400" b="1" dirty="0"/>
                  <a:t>approaches </a:t>
                </a:r>
                <a:r>
                  <a:rPr lang="en-GB" sz="2400" dirty="0"/>
                  <a:t>to</a:t>
                </a:r>
                <a:r>
                  <a:rPr lang="en-GB" sz="2400" b="1" dirty="0"/>
                  <a:t>: </a:t>
                </a:r>
                <a14:m>
                  <m:oMath xmlns:m="http://schemas.openxmlformats.org/officeDocument/2006/math">
                    <m:sSup>
                      <m:sSupPr>
                        <m:ctrlPr>
                          <a:rPr lang="en-GB" sz="2400" i="1">
                            <a:latin typeface="Cambria Math"/>
                          </a:rPr>
                        </m:ctrlPr>
                      </m:sSupPr>
                      <m:e>
                        <m:d>
                          <m:dPr>
                            <m:ctrlPr>
                              <a:rPr lang="en-GB" sz="2400" i="1">
                                <a:latin typeface="Cambria Math"/>
                              </a:rPr>
                            </m:ctrlPr>
                          </m:dPr>
                          <m:e>
                            <m:f>
                              <m:fPr>
                                <m:ctrlPr>
                                  <a:rPr lang="en-GB" sz="2400" i="1">
                                    <a:latin typeface="Cambria Math"/>
                                  </a:rPr>
                                </m:ctrlPr>
                              </m:fPr>
                              <m:num>
                                <m:r>
                                  <a:rPr lang="en-GB" sz="2400" i="1">
                                    <a:latin typeface="Cambria Math"/>
                                  </a:rPr>
                                  <m:t>10</m:t>
                                </m:r>
                              </m:num>
                              <m:den>
                                <m:r>
                                  <a:rPr lang="en-GB" sz="2400" i="1">
                                    <a:latin typeface="Cambria Math"/>
                                  </a:rPr>
                                  <m:t>9</m:t>
                                </m:r>
                              </m:den>
                            </m:f>
                          </m:e>
                        </m:d>
                      </m:e>
                      <m:sup>
                        <m:r>
                          <a:rPr lang="en-GB" sz="2400" i="1">
                            <a:latin typeface="Cambria Math"/>
                          </a:rPr>
                          <m:t>2</m:t>
                        </m:r>
                      </m:sup>
                    </m:sSup>
                  </m:oMath>
                </a14:m>
                <a:r>
                  <a:rPr lang="en-GB" sz="2400" dirty="0"/>
                  <a:t>= 1.2345  679</a:t>
                </a:r>
                <a:r>
                  <a:rPr lang="en-GB" sz="2400" b="1" u="sng" dirty="0"/>
                  <a:t>0</a:t>
                </a:r>
                <a:r>
                  <a:rPr lang="en-GB" sz="2400" dirty="0"/>
                  <a:t>  12345 679</a:t>
                </a:r>
                <a:r>
                  <a:rPr lang="en-GB" sz="2400" b="1" u="sng" dirty="0"/>
                  <a:t>0</a:t>
                </a:r>
                <a:r>
                  <a:rPr lang="en-GB" sz="2400" dirty="0"/>
                  <a:t> 12345 </a:t>
                </a:r>
                <a:r>
                  <a:rPr lang="en-GB" sz="2400" dirty="0" smtClean="0"/>
                  <a:t>679</a:t>
                </a:r>
                <a:r>
                  <a:rPr lang="en-GB" sz="2400" b="1" u="sng" dirty="0" smtClean="0"/>
                  <a:t>0 </a:t>
                </a:r>
                <a:r>
                  <a:rPr lang="en-GB" sz="2400" b="1" dirty="0" smtClean="0"/>
                  <a:t>...</a:t>
                </a:r>
              </a:p>
              <a:p>
                <a:r>
                  <a:rPr lang="en-GB" sz="2400" dirty="0" smtClean="0"/>
                  <a:t>  are</a:t>
                </a:r>
                <a:r>
                  <a:rPr lang="en-GB" sz="2400" dirty="0"/>
                  <a:t>:</a:t>
                </a:r>
              </a:p>
              <a:p>
                <a:r>
                  <a:rPr lang="en-GB" sz="2400" dirty="0"/>
                  <a:t> </a:t>
                </a:r>
              </a:p>
              <a:p>
                <a:r>
                  <a:rPr lang="en-GB" sz="2400" dirty="0" smtClean="0"/>
                  <a:t> (</a:t>
                </a:r>
                <a:r>
                  <a:rPr lang="en-GB" sz="2400" dirty="0" err="1" smtClean="0"/>
                  <a:t>i</a:t>
                </a:r>
                <a:r>
                  <a:rPr lang="en-GB" sz="2400" dirty="0" smtClean="0"/>
                  <a:t>) ‘</a:t>
                </a:r>
                <a:r>
                  <a:rPr lang="en-GB" sz="2400" b="1" dirty="0" smtClean="0"/>
                  <a:t>Arts/ </a:t>
                </a:r>
                <a:r>
                  <a:rPr lang="en-GB" sz="2400" b="1" dirty="0"/>
                  <a:t>Intuitive / Plausible</a:t>
                </a:r>
                <a:r>
                  <a:rPr lang="en-GB" sz="2400" dirty="0"/>
                  <a:t>’ </a:t>
                </a:r>
                <a:r>
                  <a:rPr lang="en-GB" sz="2400" dirty="0" smtClean="0"/>
                  <a:t>approach : </a:t>
                </a:r>
                <a:r>
                  <a:rPr lang="en-GB" sz="2400" dirty="0"/>
                  <a:t>Derive by </a:t>
                </a:r>
                <a:r>
                  <a:rPr lang="en-GB" sz="2400" dirty="0" smtClean="0"/>
                  <a:t> “</a:t>
                </a:r>
                <a:r>
                  <a:rPr lang="en-GB" sz="2400" b="1" dirty="0"/>
                  <a:t>long division</a:t>
                </a:r>
                <a:r>
                  <a:rPr lang="en-GB" sz="2400" dirty="0"/>
                  <a:t>”, </a:t>
                </a:r>
                <a:endParaRPr lang="en-GB" sz="2400" dirty="0" smtClean="0"/>
              </a:p>
              <a:p>
                <a:r>
                  <a:rPr lang="en-GB" sz="2400" dirty="0" smtClean="0"/>
                  <a:t>  notice </a:t>
                </a:r>
                <a:r>
                  <a:rPr lang="en-GB" sz="2400" dirty="0"/>
                  <a:t>the rapidly evolving pattern of repetition.</a:t>
                </a:r>
              </a:p>
              <a:p>
                <a:r>
                  <a:rPr lang="en-GB" sz="2400" b="1" dirty="0"/>
                  <a:t> </a:t>
                </a:r>
                <a:endParaRPr lang="en-GB" sz="2400" dirty="0"/>
              </a:p>
              <a:p>
                <a:r>
                  <a:rPr lang="en-GB" sz="2400" dirty="0" smtClean="0"/>
                  <a:t> (</a:t>
                </a:r>
                <a:r>
                  <a:rPr lang="en-GB" sz="2400" dirty="0"/>
                  <a:t>ii) ‘</a:t>
                </a:r>
                <a:r>
                  <a:rPr lang="en-GB" sz="2400" b="1" dirty="0"/>
                  <a:t>Craft / Taught / Rigorous</a:t>
                </a:r>
                <a:r>
                  <a:rPr lang="en-GB" sz="2400" dirty="0"/>
                  <a:t>’ </a:t>
                </a:r>
                <a:r>
                  <a:rPr lang="en-GB" sz="2400" dirty="0" smtClean="0"/>
                  <a:t>approach : </a:t>
                </a:r>
                <a:r>
                  <a:rPr lang="en-GB" sz="2400" dirty="0"/>
                  <a:t>Recall </a:t>
                </a:r>
                <a:r>
                  <a:rPr lang="en-GB" sz="2400" smtClean="0"/>
                  <a:t>the form </a:t>
                </a:r>
                <a:r>
                  <a:rPr lang="en-GB" sz="2400" dirty="0"/>
                  <a:t>of the </a:t>
                </a:r>
                <a:endParaRPr lang="en-GB" sz="2400" dirty="0" smtClean="0"/>
              </a:p>
              <a:p>
                <a:r>
                  <a:rPr lang="en-GB" sz="2400" dirty="0"/>
                  <a:t> </a:t>
                </a:r>
                <a:r>
                  <a:rPr lang="en-GB" sz="2400" dirty="0" smtClean="0"/>
                  <a:t> Negative </a:t>
                </a:r>
                <a:r>
                  <a:rPr lang="en-GB" sz="2400" dirty="0"/>
                  <a:t>Binomial Series to power </a:t>
                </a:r>
                <a:r>
                  <a:rPr lang="en-GB" sz="2400" dirty="0" smtClean="0"/>
                  <a:t>‘-2’: </a:t>
                </a:r>
                <a:endParaRPr lang="en-GB" sz="800" dirty="0" smtClean="0"/>
              </a:p>
              <a:p>
                <a:endParaRPr lang="en-GB" sz="800" dirty="0"/>
              </a:p>
              <a:p>
                <a:r>
                  <a:rPr lang="en-GB" sz="2400" dirty="0"/>
                  <a:t>   </a:t>
                </a:r>
                <a14:m>
                  <m:oMath xmlns:m="http://schemas.openxmlformats.org/officeDocument/2006/math">
                    <m:sSup>
                      <m:sSupPr>
                        <m:ctrlPr>
                          <a:rPr lang="en-GB" sz="2400" i="1">
                            <a:latin typeface="Cambria Math"/>
                          </a:rPr>
                        </m:ctrlPr>
                      </m:sSupPr>
                      <m:e>
                        <m:d>
                          <m:dPr>
                            <m:ctrlPr>
                              <a:rPr lang="en-GB" sz="2400" i="1">
                                <a:latin typeface="Cambria Math"/>
                              </a:rPr>
                            </m:ctrlPr>
                          </m:dPr>
                          <m:e>
                            <m:r>
                              <a:rPr lang="en-GB" sz="2400" i="1">
                                <a:latin typeface="Cambria Math"/>
                              </a:rPr>
                              <m:t>1−</m:t>
                            </m:r>
                            <m:r>
                              <a:rPr lang="en-GB" sz="2400" i="1">
                                <a:latin typeface="Cambria Math"/>
                              </a:rPr>
                              <m:t>𝑥</m:t>
                            </m:r>
                          </m:e>
                        </m:d>
                      </m:e>
                      <m:sup>
                        <m:r>
                          <a:rPr lang="en-GB" sz="2400" i="1">
                            <a:latin typeface="Cambria Math"/>
                          </a:rPr>
                          <m:t>−2</m:t>
                        </m:r>
                      </m:sup>
                    </m:sSup>
                  </m:oMath>
                </a14:m>
                <a:r>
                  <a:rPr lang="en-GB" sz="2400" dirty="0"/>
                  <a:t>  = 1  +  2</a:t>
                </a:r>
                <a14:m>
                  <m:oMath xmlns:m="http://schemas.openxmlformats.org/officeDocument/2006/math">
                    <m:r>
                      <a:rPr lang="en-GB" sz="2400" i="1">
                        <a:latin typeface="Cambria Math"/>
                      </a:rPr>
                      <m:t> </m:t>
                    </m:r>
                    <m:r>
                      <a:rPr lang="en-GB" sz="2400" i="1">
                        <a:latin typeface="Cambria Math"/>
                      </a:rPr>
                      <m:t>𝑥</m:t>
                    </m:r>
                  </m:oMath>
                </a14:m>
                <a:r>
                  <a:rPr lang="en-GB" sz="2400" dirty="0"/>
                  <a:t>  +  3</a:t>
                </a:r>
                <a14:m>
                  <m:oMath xmlns:m="http://schemas.openxmlformats.org/officeDocument/2006/math">
                    <m:r>
                      <a:rPr lang="en-GB" sz="2400" i="1">
                        <a:latin typeface="Cambria Math"/>
                      </a:rPr>
                      <m:t> </m:t>
                    </m:r>
                    <m:r>
                      <a:rPr lang="en-GB" sz="2400" i="1">
                        <a:latin typeface="Cambria Math"/>
                      </a:rPr>
                      <m:t>𝑥</m:t>
                    </m:r>
                  </m:oMath>
                </a14:m>
                <a:r>
                  <a:rPr lang="en-GB" sz="2400" baseline="30000" dirty="0"/>
                  <a:t> 2</a:t>
                </a:r>
                <a:r>
                  <a:rPr lang="en-GB" sz="2400" dirty="0"/>
                  <a:t> + 4 </a:t>
                </a:r>
                <a14:m>
                  <m:oMath xmlns:m="http://schemas.openxmlformats.org/officeDocument/2006/math">
                    <m:r>
                      <a:rPr lang="en-GB" sz="2400" i="1">
                        <a:latin typeface="Cambria Math"/>
                      </a:rPr>
                      <m:t>𝑥</m:t>
                    </m:r>
                  </m:oMath>
                </a14:m>
                <a:r>
                  <a:rPr lang="en-GB" sz="2400" baseline="30000" dirty="0"/>
                  <a:t> 3</a:t>
                </a:r>
                <a:r>
                  <a:rPr lang="en-GB" sz="2400" dirty="0"/>
                  <a:t> +  5</a:t>
                </a:r>
                <a14:m>
                  <m:oMath xmlns:m="http://schemas.openxmlformats.org/officeDocument/2006/math">
                    <m:r>
                      <a:rPr lang="en-GB" sz="2400" i="1">
                        <a:latin typeface="Cambria Math"/>
                      </a:rPr>
                      <m:t> </m:t>
                    </m:r>
                    <m:r>
                      <a:rPr lang="en-GB" sz="2400" i="1">
                        <a:latin typeface="Cambria Math"/>
                      </a:rPr>
                      <m:t>𝑥</m:t>
                    </m:r>
                  </m:oMath>
                </a14:m>
                <a:r>
                  <a:rPr lang="en-GB" sz="2400" baseline="30000" dirty="0"/>
                  <a:t> 4</a:t>
                </a:r>
                <a:r>
                  <a:rPr lang="en-GB" sz="2400" dirty="0"/>
                  <a:t> + ...        ( -1 &lt; </a:t>
                </a:r>
                <a14:m>
                  <m:oMath xmlns:m="http://schemas.openxmlformats.org/officeDocument/2006/math">
                    <m:r>
                      <a:rPr lang="en-GB" sz="2400" i="1">
                        <a:latin typeface="Cambria Math"/>
                      </a:rPr>
                      <m:t>𝑥</m:t>
                    </m:r>
                  </m:oMath>
                </a14:m>
                <a:r>
                  <a:rPr lang="en-GB" sz="2400" dirty="0"/>
                  <a:t>  &lt; 1 )</a:t>
                </a:r>
              </a:p>
              <a:p>
                <a:r>
                  <a:rPr lang="en-GB" sz="800" dirty="0"/>
                  <a:t>  </a:t>
                </a:r>
                <a:endParaRPr lang="en-GB" sz="800" dirty="0" smtClean="0"/>
              </a:p>
              <a:p>
                <a:r>
                  <a:rPr lang="en-GB" sz="2400" dirty="0" smtClean="0"/>
                  <a:t>  With </a:t>
                </a:r>
                <a14:m>
                  <m:oMath xmlns:m="http://schemas.openxmlformats.org/officeDocument/2006/math">
                    <m:r>
                      <a:rPr lang="en-GB" sz="2400" i="1">
                        <a:latin typeface="Cambria Math"/>
                      </a:rPr>
                      <m:t>𝑥</m:t>
                    </m:r>
                  </m:oMath>
                </a14:m>
                <a:r>
                  <a:rPr lang="en-GB" sz="2400" dirty="0"/>
                  <a:t> = 0.1, </a:t>
                </a:r>
                <a:r>
                  <a:rPr lang="en-GB" sz="2400" dirty="0" smtClean="0"/>
                  <a:t> </a:t>
                </a:r>
              </a:p>
              <a:p>
                <a14:m>
                  <m:oMath xmlns:m="http://schemas.openxmlformats.org/officeDocument/2006/math">
                    <m:sSup>
                      <m:sSupPr>
                        <m:ctrlPr>
                          <a:rPr lang="en-GB" sz="2400" i="1">
                            <a:latin typeface="Cambria Math"/>
                          </a:rPr>
                        </m:ctrlPr>
                      </m:sSupPr>
                      <m:e>
                        <m:r>
                          <a:rPr lang="en-GB" sz="2400" b="0" i="1" smtClean="0">
                            <a:latin typeface="Cambria Math"/>
                          </a:rPr>
                          <m:t>     </m:t>
                        </m:r>
                        <m:d>
                          <m:dPr>
                            <m:ctrlPr>
                              <a:rPr lang="en-GB" sz="2400" i="1">
                                <a:latin typeface="Cambria Math"/>
                              </a:rPr>
                            </m:ctrlPr>
                          </m:dPr>
                          <m:e>
                            <m:f>
                              <m:fPr>
                                <m:ctrlPr>
                                  <a:rPr lang="en-GB" sz="2400" i="1">
                                    <a:latin typeface="Cambria Math"/>
                                  </a:rPr>
                                </m:ctrlPr>
                              </m:fPr>
                              <m:num>
                                <m:r>
                                  <a:rPr lang="en-GB" sz="2400" i="1">
                                    <a:latin typeface="Cambria Math"/>
                                  </a:rPr>
                                  <m:t>10</m:t>
                                </m:r>
                              </m:num>
                              <m:den>
                                <m:r>
                                  <a:rPr lang="en-GB" sz="2400" i="1">
                                    <a:latin typeface="Cambria Math"/>
                                  </a:rPr>
                                  <m:t>9</m:t>
                                </m:r>
                              </m:den>
                            </m:f>
                          </m:e>
                        </m:d>
                      </m:e>
                      <m:sup>
                        <m:r>
                          <a:rPr lang="en-GB" sz="2400" i="1">
                            <a:latin typeface="Cambria Math"/>
                          </a:rPr>
                          <m:t>2</m:t>
                        </m:r>
                      </m:sup>
                    </m:sSup>
                  </m:oMath>
                </a14:m>
                <a:r>
                  <a:rPr lang="en-GB" sz="2400" dirty="0"/>
                  <a:t> </a:t>
                </a:r>
                <a14:m>
                  <m:oMath xmlns:m="http://schemas.openxmlformats.org/officeDocument/2006/math">
                    <m:r>
                      <a:rPr lang="en-GB" sz="2400" i="1">
                        <a:latin typeface="Cambria Math"/>
                      </a:rPr>
                      <m:t>≡</m:t>
                    </m:r>
                  </m:oMath>
                </a14:m>
                <a:r>
                  <a:rPr lang="en-GB" sz="2400" dirty="0"/>
                  <a:t> </a:t>
                </a:r>
                <a14:m>
                  <m:oMath xmlns:m="http://schemas.openxmlformats.org/officeDocument/2006/math">
                    <m:sSup>
                      <m:sSupPr>
                        <m:ctrlPr>
                          <a:rPr lang="en-GB" sz="2400" i="1">
                            <a:latin typeface="Cambria Math"/>
                          </a:rPr>
                        </m:ctrlPr>
                      </m:sSupPr>
                      <m:e>
                        <m:d>
                          <m:dPr>
                            <m:ctrlPr>
                              <a:rPr lang="en-GB" sz="2400" i="1">
                                <a:latin typeface="Cambria Math"/>
                              </a:rPr>
                            </m:ctrlPr>
                          </m:dPr>
                          <m:e>
                            <m:f>
                              <m:fPr>
                                <m:ctrlPr>
                                  <a:rPr lang="en-GB" sz="2400" i="1">
                                    <a:latin typeface="Cambria Math"/>
                                  </a:rPr>
                                </m:ctrlPr>
                              </m:fPr>
                              <m:num>
                                <m:r>
                                  <a:rPr lang="en-GB" sz="2400" i="1">
                                    <a:latin typeface="Cambria Math"/>
                                  </a:rPr>
                                  <m:t>1</m:t>
                                </m:r>
                              </m:num>
                              <m:den>
                                <m:r>
                                  <a:rPr lang="en-GB" sz="2400" i="1">
                                    <a:latin typeface="Cambria Math"/>
                                  </a:rPr>
                                  <m:t>0.9</m:t>
                                </m:r>
                              </m:den>
                            </m:f>
                          </m:e>
                        </m:d>
                      </m:e>
                      <m:sup>
                        <m:r>
                          <a:rPr lang="en-GB" sz="2400" i="1">
                            <a:latin typeface="Cambria Math"/>
                          </a:rPr>
                          <m:t>2</m:t>
                        </m:r>
                      </m:sup>
                    </m:sSup>
                  </m:oMath>
                </a14:m>
                <a:r>
                  <a:rPr lang="en-GB" sz="2400" dirty="0"/>
                  <a:t>=  </a:t>
                </a:r>
                <a14:m>
                  <m:oMath xmlns:m="http://schemas.openxmlformats.org/officeDocument/2006/math">
                    <m:sSup>
                      <m:sSupPr>
                        <m:ctrlPr>
                          <a:rPr lang="en-GB" sz="2400" i="1">
                            <a:latin typeface="Cambria Math"/>
                          </a:rPr>
                        </m:ctrlPr>
                      </m:sSupPr>
                      <m:e>
                        <m:d>
                          <m:dPr>
                            <m:ctrlPr>
                              <a:rPr lang="en-GB" sz="2400" i="1">
                                <a:latin typeface="Cambria Math"/>
                              </a:rPr>
                            </m:ctrlPr>
                          </m:dPr>
                          <m:e>
                            <m:f>
                              <m:fPr>
                                <m:ctrlPr>
                                  <a:rPr lang="en-GB" sz="2400" i="1">
                                    <a:latin typeface="Cambria Math"/>
                                  </a:rPr>
                                </m:ctrlPr>
                              </m:fPr>
                              <m:num>
                                <m:r>
                                  <a:rPr lang="en-GB" sz="2400" i="1">
                                    <a:latin typeface="Cambria Math"/>
                                  </a:rPr>
                                  <m:t>1</m:t>
                                </m:r>
                              </m:num>
                              <m:den>
                                <m:r>
                                  <a:rPr lang="en-GB" sz="2400" i="1">
                                    <a:latin typeface="Cambria Math"/>
                                  </a:rPr>
                                  <m:t>1−0.1</m:t>
                                </m:r>
                              </m:den>
                            </m:f>
                          </m:e>
                        </m:d>
                      </m:e>
                      <m:sup>
                        <m:r>
                          <a:rPr lang="en-GB" sz="2400" i="1">
                            <a:latin typeface="Cambria Math"/>
                          </a:rPr>
                          <m:t>2</m:t>
                        </m:r>
                      </m:sup>
                    </m:sSup>
                  </m:oMath>
                </a14:m>
                <a:r>
                  <a:rPr lang="en-GB" sz="2400" dirty="0"/>
                  <a:t>= 1  +  0.2  +  0.03  +  0.004 +  0.0005 + </a:t>
                </a:r>
                <a:r>
                  <a:rPr lang="en-GB" sz="2400" dirty="0" smtClean="0"/>
                  <a:t>...</a:t>
                </a:r>
                <a:endParaRPr lang="en-GB" sz="2400" dirty="0"/>
              </a:p>
              <a:p>
                <a:r>
                  <a:rPr lang="en-GB" sz="2400" dirty="0"/>
                  <a:t> </a:t>
                </a:r>
                <a:endParaRPr lang="en-GB" sz="2400" dirty="0" smtClean="0"/>
              </a:p>
              <a:p>
                <a:r>
                  <a:rPr lang="en-GB" sz="2400" dirty="0"/>
                  <a:t>             </a:t>
                </a:r>
                <a:r>
                  <a:rPr lang="en-GB" sz="2400" dirty="0" smtClean="0"/>
                  <a:t> </a:t>
                </a:r>
                <a:r>
                  <a:rPr lang="en-GB" sz="2400" dirty="0"/>
                  <a:t>=     </a:t>
                </a:r>
                <a:r>
                  <a:rPr lang="en-GB" sz="2400" dirty="0" smtClean="0"/>
                  <a:t>1.2345  </a:t>
                </a:r>
                <a:r>
                  <a:rPr lang="en-GB" sz="2400" dirty="0"/>
                  <a:t>679</a:t>
                </a:r>
                <a:r>
                  <a:rPr lang="en-GB" sz="2400" b="1" u="sng" dirty="0"/>
                  <a:t>0</a:t>
                </a:r>
                <a:r>
                  <a:rPr lang="en-GB" sz="2400" b="1" dirty="0"/>
                  <a:t> </a:t>
                </a:r>
                <a:r>
                  <a:rPr lang="en-GB" sz="2400" dirty="0"/>
                  <a:t> 12345  679</a:t>
                </a:r>
                <a:r>
                  <a:rPr lang="en-GB" sz="2400" b="1" u="sng" dirty="0"/>
                  <a:t>0</a:t>
                </a:r>
                <a:r>
                  <a:rPr lang="en-GB" sz="2400" dirty="0"/>
                  <a:t>  12345  679</a:t>
                </a:r>
                <a:r>
                  <a:rPr lang="en-GB" sz="2400" b="1" u="sng" dirty="0"/>
                  <a:t>0</a:t>
                </a:r>
                <a:r>
                  <a:rPr lang="en-GB" sz="2400" dirty="0"/>
                  <a:t>  12345  679</a:t>
                </a:r>
                <a:r>
                  <a:rPr lang="en-GB" sz="2400" b="1" u="sng" dirty="0"/>
                  <a:t>0</a:t>
                </a:r>
                <a:r>
                  <a:rPr lang="en-GB" sz="2400" dirty="0"/>
                  <a:t>  </a:t>
                </a:r>
                <a:r>
                  <a:rPr lang="en-GB" sz="2400" dirty="0" smtClean="0"/>
                  <a:t> </a:t>
                </a:r>
                <a:r>
                  <a:rPr lang="en-GB" sz="2000" dirty="0"/>
                  <a:t>...</a:t>
                </a:r>
                <a:r>
                  <a:rPr lang="en-GB" sz="2400" dirty="0"/>
                  <a:t> </a:t>
                </a:r>
              </a:p>
              <a:p>
                <a:r>
                  <a:rPr lang="en-GB" sz="2400" dirty="0"/>
                  <a:t> </a:t>
                </a:r>
                <a:r>
                  <a:rPr lang="en-GB" sz="2400" dirty="0" smtClean="0"/>
                  <a:t>                                                                                                        </a:t>
                </a:r>
                <a:r>
                  <a:rPr lang="en-GB" sz="2000" dirty="0" smtClean="0"/>
                  <a:t>... continued</a:t>
                </a:r>
                <a:endParaRPr lang="en-GB" sz="2000" dirty="0"/>
              </a:p>
            </p:txBody>
          </p:sp>
        </mc:Choice>
        <mc:Fallback xmlns="">
          <p:sp>
            <p:nvSpPr>
              <p:cNvPr id="2" name="Rectangle 1"/>
              <p:cNvSpPr>
                <a:spLocks noRot="1" noChangeAspect="1" noMove="1" noResize="1" noEditPoints="1" noAdjustHandles="1" noChangeArrowheads="1" noChangeShapeType="1" noTextEdit="1"/>
              </p:cNvSpPr>
              <p:nvPr/>
            </p:nvSpPr>
            <p:spPr>
              <a:xfrm>
                <a:off x="179512" y="116632"/>
                <a:ext cx="8856984" cy="6391237"/>
              </a:xfrm>
              <a:prstGeom prst="rect">
                <a:avLst/>
              </a:prstGeom>
              <a:blipFill rotWithShape="1">
                <a:blip r:embed="rId2"/>
                <a:stretch>
                  <a:fillRect l="-275" t="-763" r="-413" b="-477"/>
                </a:stretch>
              </a:blipFill>
            </p:spPr>
            <p:txBody>
              <a:bodyPr/>
              <a:lstStyle/>
              <a:p>
                <a:r>
                  <a:rPr lang="en-GB">
                    <a:noFill/>
                  </a:rPr>
                  <a:t> </a:t>
                </a:r>
              </a:p>
            </p:txBody>
          </p:sp>
        </mc:Fallback>
      </mc:AlternateContent>
    </p:spTree>
    <p:extLst>
      <p:ext uri="{BB962C8B-B14F-4D97-AF65-F5344CB8AC3E}">
        <p14:creationId xmlns:p14="http://schemas.microsoft.com/office/powerpoint/2010/main" val="3016539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179512" y="1340768"/>
                <a:ext cx="8856984" cy="4411336"/>
              </a:xfrm>
              <a:prstGeom prst="rect">
                <a:avLst/>
              </a:prstGeom>
            </p:spPr>
            <p:txBody>
              <a:bodyPr wrap="square">
                <a:spAutoFit/>
              </a:bodyPr>
              <a:lstStyle/>
              <a:p>
                <a:pPr algn="just"/>
                <a:r>
                  <a:rPr lang="en-GB" sz="2400" b="1" dirty="0" smtClean="0"/>
                  <a:t>  Narrative</a:t>
                </a:r>
                <a:endParaRPr lang="en-GB" sz="2400" b="1" dirty="0"/>
              </a:p>
              <a:p>
                <a:pPr algn="just"/>
                <a:r>
                  <a:rPr lang="en-GB" sz="2400" dirty="0" smtClean="0"/>
                  <a:t>  We have  :</a:t>
                </a:r>
              </a:p>
              <a:p>
                <a:pPr algn="just"/>
                <a:r>
                  <a:rPr lang="en-GB" sz="2400" dirty="0" smtClean="0"/>
                  <a:t> </a:t>
                </a:r>
                <a14:m>
                  <m:oMath xmlns:m="http://schemas.openxmlformats.org/officeDocument/2006/math">
                    <m:sSup>
                      <m:sSupPr>
                        <m:ctrlPr>
                          <a:rPr lang="en-GB" sz="2400" i="1">
                            <a:latin typeface="Cambria Math"/>
                          </a:rPr>
                        </m:ctrlPr>
                      </m:sSupPr>
                      <m:e>
                        <m:r>
                          <a:rPr lang="en-GB" sz="2400" b="0" i="1" smtClean="0">
                            <a:latin typeface="Cambria Math"/>
                          </a:rPr>
                          <m:t>     </m:t>
                        </m:r>
                        <m:d>
                          <m:dPr>
                            <m:ctrlPr>
                              <a:rPr lang="en-GB" sz="2400" i="1">
                                <a:latin typeface="Cambria Math"/>
                              </a:rPr>
                            </m:ctrlPr>
                          </m:dPr>
                          <m:e>
                            <m:f>
                              <m:fPr>
                                <m:ctrlPr>
                                  <a:rPr lang="en-GB" sz="2400" i="1">
                                    <a:latin typeface="Cambria Math"/>
                                  </a:rPr>
                                </m:ctrlPr>
                              </m:fPr>
                              <m:num>
                                <m:r>
                                  <a:rPr lang="en-GB" sz="2400" i="1">
                                    <a:latin typeface="Cambria Math"/>
                                  </a:rPr>
                                  <m:t>10</m:t>
                                </m:r>
                              </m:num>
                              <m:den>
                                <m:r>
                                  <a:rPr lang="en-GB" sz="2400" i="1">
                                    <a:latin typeface="Cambria Math"/>
                                  </a:rPr>
                                  <m:t>9</m:t>
                                </m:r>
                              </m:den>
                            </m:f>
                          </m:e>
                        </m:d>
                      </m:e>
                      <m:sup>
                        <m:r>
                          <a:rPr lang="en-GB" sz="2400" i="1">
                            <a:latin typeface="Cambria Math"/>
                          </a:rPr>
                          <m:t>2</m:t>
                        </m:r>
                      </m:sup>
                    </m:sSup>
                  </m:oMath>
                </a14:m>
                <a:r>
                  <a:rPr lang="en-GB" sz="2400" dirty="0" smtClean="0"/>
                  <a:t>=  1.2345  679</a:t>
                </a:r>
                <a:r>
                  <a:rPr lang="en-GB" sz="2400" b="1" u="sng" dirty="0" smtClean="0"/>
                  <a:t>0 </a:t>
                </a:r>
                <a:r>
                  <a:rPr lang="en-GB" sz="2400" dirty="0" smtClean="0"/>
                  <a:t> 12345  679</a:t>
                </a:r>
                <a:r>
                  <a:rPr lang="en-GB" sz="2400" b="1" u="sng" dirty="0" smtClean="0"/>
                  <a:t>0</a:t>
                </a:r>
                <a:r>
                  <a:rPr lang="en-GB" sz="2400" dirty="0" smtClean="0"/>
                  <a:t>  12345  679</a:t>
                </a:r>
                <a:r>
                  <a:rPr lang="en-GB" sz="2400" b="1" u="sng" dirty="0" smtClean="0"/>
                  <a:t>0</a:t>
                </a:r>
                <a:r>
                  <a:rPr lang="en-GB" sz="2400" dirty="0" smtClean="0"/>
                  <a:t>  12345  679</a:t>
                </a:r>
                <a:r>
                  <a:rPr lang="en-GB" sz="2400" b="1" u="sng" dirty="0" smtClean="0"/>
                  <a:t>0</a:t>
                </a:r>
                <a:r>
                  <a:rPr lang="en-GB" sz="2400" dirty="0" smtClean="0"/>
                  <a:t>   </a:t>
                </a:r>
                <a:r>
                  <a:rPr lang="en-GB" sz="2000" dirty="0" smtClean="0"/>
                  <a:t>...</a:t>
                </a:r>
                <a:r>
                  <a:rPr lang="en-GB" sz="2400" dirty="0" smtClean="0"/>
                  <a:t> </a:t>
                </a:r>
              </a:p>
              <a:p>
                <a:r>
                  <a:rPr lang="en-GB" sz="2400" dirty="0" smtClean="0"/>
                  <a:t> </a:t>
                </a:r>
              </a:p>
              <a:p>
                <a:r>
                  <a:rPr lang="en-GB" sz="2400" dirty="0" smtClean="0"/>
                  <a:t>  The breakdown </a:t>
                </a:r>
                <a:r>
                  <a:rPr lang="en-GB" sz="2400" dirty="0"/>
                  <a:t>in the evolving “pattern” of unit-increases in the </a:t>
                </a:r>
                <a:endParaRPr lang="en-GB" sz="2400" dirty="0" smtClean="0"/>
              </a:p>
              <a:p>
                <a:r>
                  <a:rPr lang="en-GB" sz="2400" dirty="0" smtClean="0"/>
                  <a:t>  entries in </a:t>
                </a:r>
                <a:r>
                  <a:rPr lang="en-GB" sz="2400" dirty="0"/>
                  <a:t>the sequence of digits in the generated </a:t>
                </a:r>
                <a:r>
                  <a:rPr lang="en-GB" sz="2400" dirty="0" smtClean="0"/>
                  <a:t>decimal </a:t>
                </a:r>
                <a:r>
                  <a:rPr lang="en-GB" sz="2400" dirty="0"/>
                  <a:t>fraction </a:t>
                </a:r>
                <a:endParaRPr lang="en-GB" sz="2400" dirty="0" smtClean="0"/>
              </a:p>
              <a:p>
                <a:r>
                  <a:rPr lang="en-GB" sz="2400"/>
                  <a:t> </a:t>
                </a:r>
                <a:r>
                  <a:rPr lang="en-GB" sz="2400" smtClean="0"/>
                  <a:t> occurs </a:t>
                </a:r>
                <a:r>
                  <a:rPr lang="en-GB" sz="2400" dirty="0" smtClean="0"/>
                  <a:t>when </a:t>
                </a:r>
                <a:r>
                  <a:rPr lang="en-GB" sz="2400" dirty="0"/>
                  <a:t>the “tenth” entry in the sequence wishes to be 10 - but </a:t>
                </a:r>
                <a:endParaRPr lang="en-GB" sz="2400" dirty="0" smtClean="0"/>
              </a:p>
              <a:p>
                <a:r>
                  <a:rPr lang="en-GB" sz="2400" dirty="0"/>
                  <a:t> </a:t>
                </a:r>
                <a:r>
                  <a:rPr lang="en-GB" sz="2400" dirty="0" smtClean="0"/>
                  <a:t> can’t be as </a:t>
                </a:r>
                <a:r>
                  <a:rPr lang="en-GB" sz="2400" dirty="0"/>
                  <a:t>there only space for a single digit. This has the </a:t>
                </a:r>
                <a:r>
                  <a:rPr lang="en-GB" sz="2400" dirty="0" smtClean="0"/>
                  <a:t>knock-</a:t>
                </a:r>
              </a:p>
              <a:p>
                <a:r>
                  <a:rPr lang="en-GB" sz="2400" dirty="0"/>
                  <a:t> </a:t>
                </a:r>
                <a:r>
                  <a:rPr lang="en-GB" sz="2400" dirty="0" smtClean="0"/>
                  <a:t> back </a:t>
                </a:r>
                <a:r>
                  <a:rPr lang="en-GB" sz="2400" dirty="0"/>
                  <a:t>effect of </a:t>
                </a:r>
                <a:r>
                  <a:rPr lang="en-GB" sz="2400" dirty="0" smtClean="0"/>
                  <a:t>elevating </a:t>
                </a:r>
                <a:r>
                  <a:rPr lang="en-GB" sz="2400" dirty="0"/>
                  <a:t>the preceding 9 to 10 and this in </a:t>
                </a:r>
                <a:r>
                  <a:rPr lang="en-GB" sz="2400" dirty="0" smtClean="0"/>
                  <a:t>turn</a:t>
                </a:r>
              </a:p>
              <a:p>
                <a:r>
                  <a:rPr lang="en-GB" sz="2400" dirty="0"/>
                  <a:t> </a:t>
                </a:r>
                <a:r>
                  <a:rPr lang="en-GB" sz="2400" dirty="0" smtClean="0"/>
                  <a:t> </a:t>
                </a:r>
                <a:r>
                  <a:rPr lang="en-GB" sz="2400" dirty="0"/>
                  <a:t>elevates its </a:t>
                </a:r>
                <a:r>
                  <a:rPr lang="en-GB" sz="2400" dirty="0" smtClean="0"/>
                  <a:t>preceding  8  to </a:t>
                </a:r>
                <a:r>
                  <a:rPr lang="en-GB" sz="2400" dirty="0"/>
                  <a:t>9.</a:t>
                </a:r>
              </a:p>
              <a:p>
                <a:r>
                  <a:rPr lang="en-GB" sz="2400" dirty="0" smtClean="0"/>
                  <a:t>................................................................................................................</a:t>
                </a:r>
                <a:endParaRPr lang="en-GB" sz="2400" dirty="0"/>
              </a:p>
            </p:txBody>
          </p:sp>
        </mc:Choice>
        <mc:Fallback xmlns="">
          <p:sp>
            <p:nvSpPr>
              <p:cNvPr id="2" name="Rectangle 1"/>
              <p:cNvSpPr>
                <a:spLocks noRot="1" noChangeAspect="1" noMove="1" noResize="1" noEditPoints="1" noAdjustHandles="1" noChangeArrowheads="1" noChangeShapeType="1" noTextEdit="1"/>
              </p:cNvSpPr>
              <p:nvPr/>
            </p:nvSpPr>
            <p:spPr>
              <a:xfrm>
                <a:off x="179512" y="1340768"/>
                <a:ext cx="8856984" cy="4411336"/>
              </a:xfrm>
              <a:prstGeom prst="rect">
                <a:avLst/>
              </a:prstGeom>
              <a:blipFill rotWithShape="1">
                <a:blip r:embed="rId2"/>
                <a:stretch>
                  <a:fillRect l="-1032" t="-1105" r="-688" b="-2072"/>
                </a:stretch>
              </a:blipFill>
            </p:spPr>
            <p:txBody>
              <a:bodyPr/>
              <a:lstStyle/>
              <a:p>
                <a:r>
                  <a:rPr lang="en-GB">
                    <a:noFill/>
                  </a:rPr>
                  <a:t> </a:t>
                </a:r>
              </a:p>
            </p:txBody>
          </p:sp>
        </mc:Fallback>
      </mc:AlternateContent>
    </p:spTree>
    <p:extLst>
      <p:ext uri="{BB962C8B-B14F-4D97-AF65-F5344CB8AC3E}">
        <p14:creationId xmlns:p14="http://schemas.microsoft.com/office/powerpoint/2010/main" val="756776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251520" y="260647"/>
                <a:ext cx="8712968" cy="6186309"/>
              </a:xfrm>
              <a:prstGeom prst="rect">
                <a:avLst/>
              </a:prstGeom>
            </p:spPr>
            <p:txBody>
              <a:bodyPr wrap="square">
                <a:spAutoFit/>
              </a:bodyPr>
              <a:lstStyle/>
              <a:p>
                <a:r>
                  <a:rPr lang="en-GB" sz="2400" b="1" dirty="0" smtClean="0"/>
                  <a:t>3.</a:t>
                </a:r>
                <a:r>
                  <a:rPr lang="en-GB" sz="2400" dirty="0" smtClean="0"/>
                  <a:t> </a:t>
                </a:r>
                <a:r>
                  <a:rPr lang="en-GB" sz="2400" u="sng" dirty="0" smtClean="0"/>
                  <a:t>Here are some</a:t>
                </a:r>
                <a:r>
                  <a:rPr lang="en-GB" sz="2400" b="1" u="sng" dirty="0" smtClean="0"/>
                  <a:t> Examples </a:t>
                </a:r>
                <a:r>
                  <a:rPr lang="en-GB" sz="2400" u="sng" dirty="0" smtClean="0"/>
                  <a:t>of familiar quantities</a:t>
                </a:r>
                <a:r>
                  <a:rPr lang="en-GB" sz="2400" dirty="0" smtClean="0"/>
                  <a:t>, expanded to </a:t>
                </a:r>
                <a:r>
                  <a:rPr lang="en-GB" sz="2400" dirty="0"/>
                  <a:t>50 decimal </a:t>
                </a:r>
                <a:r>
                  <a:rPr lang="en-GB" sz="2400" dirty="0" smtClean="0"/>
                  <a:t>places: For each we </a:t>
                </a:r>
                <a:r>
                  <a:rPr lang="en-GB" sz="2400" dirty="0"/>
                  <a:t>report the varied ‘first </a:t>
                </a:r>
                <a:r>
                  <a:rPr lang="en-GB" sz="2400" dirty="0" smtClean="0"/>
                  <a:t>incidences’ of a </a:t>
                </a:r>
                <a:r>
                  <a:rPr lang="en-GB" sz="2400" dirty="0"/>
                  <a:t>‘</a:t>
                </a:r>
                <a:r>
                  <a:rPr lang="en-GB" sz="2400" b="1" u="sng" dirty="0"/>
                  <a:t>0</a:t>
                </a:r>
                <a:r>
                  <a:rPr lang="en-GB" sz="2400" b="1" dirty="0"/>
                  <a:t>’</a:t>
                </a:r>
                <a:r>
                  <a:rPr lang="en-GB" sz="2400" dirty="0"/>
                  <a:t> and </a:t>
                </a:r>
                <a:r>
                  <a:rPr lang="en-GB" sz="2400" dirty="0" smtClean="0"/>
                  <a:t>the counts of ‘</a:t>
                </a:r>
                <a:r>
                  <a:rPr lang="en-GB" sz="2400" b="1" dirty="0" smtClean="0"/>
                  <a:t>0’ </a:t>
                </a:r>
                <a:r>
                  <a:rPr lang="en-GB" sz="2400" dirty="0" smtClean="0"/>
                  <a:t>/500 </a:t>
                </a:r>
                <a:r>
                  <a:rPr lang="en-GB" sz="2400" dirty="0"/>
                  <a:t>possible places</a:t>
                </a:r>
                <a:r>
                  <a:rPr lang="en-GB" sz="2400" dirty="0" smtClean="0"/>
                  <a:t>.         </a:t>
                </a:r>
                <a:endParaRPr lang="en-GB" sz="2400" dirty="0"/>
              </a:p>
              <a:p>
                <a:r>
                  <a:rPr lang="en-GB" sz="800" dirty="0"/>
                  <a:t> </a:t>
                </a:r>
                <a:endParaRPr lang="en-GB" sz="800" dirty="0" smtClean="0"/>
              </a:p>
              <a:p>
                <a:r>
                  <a:rPr lang="en-GB" sz="2400" dirty="0" smtClean="0"/>
                  <a:t>*  </a:t>
                </a:r>
                <a:r>
                  <a:rPr lang="en-GB" sz="2400" b="1" dirty="0" smtClean="0"/>
                  <a:t>Pi</a:t>
                </a:r>
              </a:p>
              <a:p>
                <a:r>
                  <a:rPr lang="en-GB" sz="2400" b="1" dirty="0" smtClean="0"/>
                  <a:t>pi</a:t>
                </a:r>
                <a:r>
                  <a:rPr lang="en-GB" sz="2400" dirty="0" smtClean="0"/>
                  <a:t> </a:t>
                </a:r>
                <a:r>
                  <a:rPr lang="en-GB" sz="2400" dirty="0"/>
                  <a:t>= </a:t>
                </a:r>
                <a:r>
                  <a:rPr lang="en-GB" sz="2000" dirty="0"/>
                  <a:t>3.14159  26535  </a:t>
                </a:r>
                <a:r>
                  <a:rPr lang="en-GB" sz="2000"/>
                  <a:t>89793  </a:t>
                </a:r>
                <a:r>
                  <a:rPr lang="en-GB" sz="2000" smtClean="0"/>
                  <a:t>23846  </a:t>
                </a:r>
                <a:r>
                  <a:rPr lang="en-GB" sz="2000" dirty="0"/>
                  <a:t>26433  83279  5</a:t>
                </a:r>
                <a:r>
                  <a:rPr lang="en-GB" sz="2000" b="1" u="sng" dirty="0"/>
                  <a:t>0</a:t>
                </a:r>
                <a:r>
                  <a:rPr lang="en-GB" sz="2000" dirty="0"/>
                  <a:t>288  41971  69399  37510 </a:t>
                </a:r>
                <a:r>
                  <a:rPr lang="en-GB" sz="2000" dirty="0" smtClean="0"/>
                  <a:t>...</a:t>
                </a:r>
              </a:p>
              <a:p>
                <a:r>
                  <a:rPr lang="en-GB" sz="2400" dirty="0" smtClean="0"/>
                  <a:t>    First incidence of ‘</a:t>
                </a:r>
                <a:r>
                  <a:rPr lang="en-GB" sz="2400" b="1" u="sng" dirty="0" smtClean="0"/>
                  <a:t>0</a:t>
                </a:r>
                <a:r>
                  <a:rPr lang="en-GB" sz="2400" dirty="0" smtClean="0"/>
                  <a:t>’: decimal place </a:t>
                </a:r>
                <a:r>
                  <a:rPr lang="en-GB" sz="2400" b="1" dirty="0" smtClean="0"/>
                  <a:t>32</a:t>
                </a:r>
                <a:r>
                  <a:rPr lang="en-GB" sz="2400" dirty="0" smtClean="0"/>
                  <a:t>     Total counts / 500 :  </a:t>
                </a:r>
                <a:r>
                  <a:rPr lang="en-GB" sz="2400" b="1" dirty="0" smtClean="0"/>
                  <a:t>45</a:t>
                </a:r>
              </a:p>
              <a:p>
                <a:endParaRPr lang="en-GB" sz="800" dirty="0" smtClean="0"/>
              </a:p>
              <a:p>
                <a:r>
                  <a:rPr lang="en-GB" sz="2400" b="1" dirty="0" smtClean="0"/>
                  <a:t>*  Napier’s Constant / Euler’s </a:t>
                </a:r>
                <a:r>
                  <a:rPr lang="en-GB" sz="2400" b="1" i="1" dirty="0" smtClean="0"/>
                  <a:t>e</a:t>
                </a:r>
                <a:endParaRPr lang="en-GB" sz="2400" dirty="0" smtClean="0"/>
              </a:p>
              <a:p>
                <a:r>
                  <a:rPr lang="en-GB" sz="2000" i="1" dirty="0" smtClean="0"/>
                  <a:t>  </a:t>
                </a:r>
                <a:r>
                  <a:rPr lang="en-GB" sz="2400" b="1" i="1" dirty="0" smtClean="0"/>
                  <a:t>e</a:t>
                </a:r>
                <a:r>
                  <a:rPr lang="en-GB" sz="2000" i="1" dirty="0" smtClean="0"/>
                  <a:t> </a:t>
                </a:r>
                <a:r>
                  <a:rPr lang="en-GB" sz="2000" dirty="0" smtClean="0"/>
                  <a:t>= 2.71828  18284  59</a:t>
                </a:r>
                <a:r>
                  <a:rPr lang="en-GB" sz="2400" b="1" u="sng" dirty="0" smtClean="0"/>
                  <a:t>0</a:t>
                </a:r>
                <a:r>
                  <a:rPr lang="en-GB" sz="2000" dirty="0" smtClean="0"/>
                  <a:t>45  23536 </a:t>
                </a:r>
                <a:r>
                  <a:rPr lang="en-GB" sz="2400" b="1" u="sng" dirty="0" smtClean="0"/>
                  <a:t>0</a:t>
                </a:r>
                <a:r>
                  <a:rPr lang="en-GB" sz="2000" dirty="0" smtClean="0"/>
                  <a:t>2874  71352  66249  77572 47</a:t>
                </a:r>
                <a:r>
                  <a:rPr lang="en-GB" sz="2400" b="1" u="sng" dirty="0" smtClean="0"/>
                  <a:t>0</a:t>
                </a:r>
                <a:r>
                  <a:rPr lang="en-GB" sz="2000" dirty="0" smtClean="0"/>
                  <a:t>93  69995 ...  </a:t>
                </a:r>
              </a:p>
              <a:p>
                <a:r>
                  <a:rPr lang="en-GB" sz="2400" dirty="0" smtClean="0"/>
                  <a:t>    First incidence of ‘</a:t>
                </a:r>
                <a:r>
                  <a:rPr lang="en-GB" sz="2400" b="1" u="sng" dirty="0" smtClean="0"/>
                  <a:t>0</a:t>
                </a:r>
                <a:r>
                  <a:rPr lang="en-GB" sz="2400" dirty="0" smtClean="0"/>
                  <a:t>’</a:t>
                </a:r>
                <a:r>
                  <a:rPr lang="en-GB" sz="2400" b="1" dirty="0" smtClean="0"/>
                  <a:t> </a:t>
                </a:r>
                <a:r>
                  <a:rPr lang="en-GB" sz="2400" dirty="0" smtClean="0"/>
                  <a:t>: decimal place </a:t>
                </a:r>
                <a:r>
                  <a:rPr lang="en-GB" sz="2400" b="1" dirty="0" smtClean="0"/>
                  <a:t>13</a:t>
                </a:r>
                <a:r>
                  <a:rPr lang="en-GB" sz="2400" dirty="0" smtClean="0"/>
                  <a:t>     Total counts / 500 :  </a:t>
                </a:r>
                <a:r>
                  <a:rPr lang="en-GB" sz="2400" b="1" dirty="0" smtClean="0"/>
                  <a:t>51</a:t>
                </a:r>
                <a:endParaRPr lang="en-GB" sz="800" dirty="0" smtClean="0"/>
              </a:p>
              <a:p>
                <a:endParaRPr lang="en-GB" sz="800" dirty="0" smtClean="0"/>
              </a:p>
              <a:p>
                <a:r>
                  <a:rPr lang="en-GB" sz="2400" dirty="0" smtClean="0"/>
                  <a:t>*  </a:t>
                </a:r>
                <a:r>
                  <a:rPr lang="en-GB" sz="2400" b="1" dirty="0"/>
                  <a:t>Square root of 2</a:t>
                </a:r>
                <a:endParaRPr lang="en-GB" sz="2400" dirty="0"/>
              </a:p>
              <a:p>
                <a14:m>
                  <m:oMath xmlns:m="http://schemas.openxmlformats.org/officeDocument/2006/math">
                    <m:r>
                      <a:rPr lang="en-GB" sz="2000" i="1">
                        <a:latin typeface="Cambria Math"/>
                      </a:rPr>
                      <m:t> </m:t>
                    </m:r>
                    <m:r>
                      <a:rPr lang="en-GB" sz="2000" b="1" i="0">
                        <a:latin typeface="Cambria Math"/>
                      </a:rPr>
                      <m:t>√</m:t>
                    </m:r>
                    <m:r>
                      <a:rPr lang="en-GB" sz="2000" b="1" i="0">
                        <a:latin typeface="Cambria Math"/>
                      </a:rPr>
                      <m:t>𝟐</m:t>
                    </m:r>
                  </m:oMath>
                </a14:m>
                <a:r>
                  <a:rPr lang="en-GB" sz="2000" dirty="0"/>
                  <a:t> = 1.41421  35623 </a:t>
                </a:r>
                <a:r>
                  <a:rPr lang="en-GB" sz="2000" dirty="0" smtClean="0"/>
                  <a:t>73</a:t>
                </a:r>
                <a:r>
                  <a:rPr lang="en-GB" sz="2400" b="1" u="sng" dirty="0" smtClean="0"/>
                  <a:t>0</a:t>
                </a:r>
                <a:r>
                  <a:rPr lang="en-GB" sz="2000" dirty="0" smtClean="0"/>
                  <a:t>95 </a:t>
                </a:r>
                <a:r>
                  <a:rPr lang="en-GB" sz="2400" b="1" u="sng" dirty="0" smtClean="0"/>
                  <a:t>0</a:t>
                </a:r>
                <a:r>
                  <a:rPr lang="en-GB" sz="2000" dirty="0" smtClean="0"/>
                  <a:t>488</a:t>
                </a:r>
                <a:r>
                  <a:rPr lang="en-GB" sz="2400" b="1" u="sng" dirty="0" smtClean="0"/>
                  <a:t>0</a:t>
                </a:r>
                <a:r>
                  <a:rPr lang="en-GB" sz="2000" dirty="0" smtClean="0"/>
                  <a:t>  </a:t>
                </a:r>
                <a:r>
                  <a:rPr lang="en-GB" sz="2000" dirty="0"/>
                  <a:t>16887  242</a:t>
                </a:r>
                <a:r>
                  <a:rPr lang="en-GB" sz="2400" b="1" u="sng" dirty="0"/>
                  <a:t>0</a:t>
                </a:r>
                <a:r>
                  <a:rPr lang="en-GB" sz="2000" dirty="0"/>
                  <a:t>9  698</a:t>
                </a:r>
                <a:r>
                  <a:rPr lang="en-GB" sz="2400" b="1" u="sng" dirty="0"/>
                  <a:t>0</a:t>
                </a:r>
                <a:r>
                  <a:rPr lang="en-GB" sz="2000" dirty="0"/>
                  <a:t>7  85696  71875  37694 ... </a:t>
                </a:r>
              </a:p>
              <a:p>
                <a:r>
                  <a:rPr lang="en-GB" sz="2000" dirty="0"/>
                  <a:t>    </a:t>
                </a:r>
                <a:r>
                  <a:rPr lang="en-GB" sz="2000" dirty="0" smtClean="0"/>
                  <a:t> </a:t>
                </a:r>
                <a:r>
                  <a:rPr lang="en-GB" sz="2400" dirty="0" smtClean="0"/>
                  <a:t>First </a:t>
                </a:r>
                <a:r>
                  <a:rPr lang="en-GB" sz="2400" dirty="0"/>
                  <a:t>incidence of ‘</a:t>
                </a:r>
                <a:r>
                  <a:rPr lang="en-GB" sz="2400" b="1" u="sng" dirty="0"/>
                  <a:t>0</a:t>
                </a:r>
                <a:r>
                  <a:rPr lang="en-GB" sz="2400" dirty="0"/>
                  <a:t>’ : decimal place </a:t>
                </a:r>
                <a:r>
                  <a:rPr lang="en-GB" sz="2400" b="1" dirty="0"/>
                  <a:t>13</a:t>
                </a:r>
                <a:r>
                  <a:rPr lang="en-GB" sz="2400" dirty="0"/>
                  <a:t>   </a:t>
                </a:r>
                <a:r>
                  <a:rPr lang="en-GB" sz="2400" dirty="0" smtClean="0"/>
                  <a:t>  Total </a:t>
                </a:r>
                <a:r>
                  <a:rPr lang="en-GB" sz="2400" dirty="0"/>
                  <a:t>counts /500 </a:t>
                </a:r>
                <a:r>
                  <a:rPr lang="en-GB" sz="2400" dirty="0" smtClean="0"/>
                  <a:t>:   </a:t>
                </a:r>
                <a:r>
                  <a:rPr lang="en-GB" sz="2400" b="1" dirty="0" smtClean="0"/>
                  <a:t>53</a:t>
                </a:r>
                <a:endParaRPr lang="en-GB" sz="800" b="1" dirty="0" smtClean="0"/>
              </a:p>
              <a:p>
                <a:pPr algn="just"/>
                <a:endParaRPr lang="en-GB" sz="800" dirty="0"/>
              </a:p>
              <a:p>
                <a:r>
                  <a:rPr lang="en-GB" sz="2400" dirty="0" smtClean="0"/>
                  <a:t> * </a:t>
                </a:r>
                <a:r>
                  <a:rPr lang="en-GB" sz="2400" b="1" dirty="0"/>
                  <a:t>Golden Ratio (</a:t>
                </a:r>
                <a:r>
                  <a:rPr lang="en-GB" sz="2400" dirty="0"/>
                  <a:t> </a:t>
                </a:r>
                <a14:m>
                  <m:oMath xmlns:m="http://schemas.openxmlformats.org/officeDocument/2006/math">
                    <m:r>
                      <a:rPr lang="en-GB" sz="2400" i="1">
                        <a:latin typeface="Cambria Math"/>
                      </a:rPr>
                      <m:t>Ø </m:t>
                    </m:r>
                  </m:oMath>
                </a14:m>
                <a:r>
                  <a:rPr lang="en-GB" sz="2400" dirty="0"/>
                  <a:t>) </a:t>
                </a:r>
                <a:r>
                  <a:rPr lang="en-GB" sz="2000" dirty="0"/>
                  <a:t>:</a:t>
                </a:r>
              </a:p>
              <a:p>
                <a14:m>
                  <m:oMath xmlns:m="http://schemas.openxmlformats.org/officeDocument/2006/math">
                    <m:r>
                      <a:rPr lang="en-GB" sz="2000" b="0" i="1" smtClean="0">
                        <a:latin typeface="Cambria Math"/>
                      </a:rPr>
                      <m:t> </m:t>
                    </m:r>
                    <m:r>
                      <a:rPr lang="en-GB" sz="2000" b="1" i="0" smtClean="0">
                        <a:latin typeface="Cambria Math"/>
                      </a:rPr>
                      <m:t> </m:t>
                    </m:r>
                    <m:r>
                      <a:rPr lang="en-GB" sz="2000" b="1" i="0">
                        <a:latin typeface="Cambria Math"/>
                      </a:rPr>
                      <m:t>Ø</m:t>
                    </m:r>
                  </m:oMath>
                </a14:m>
                <a:r>
                  <a:rPr lang="en-GB" sz="2000" dirty="0"/>
                  <a:t> = 1.618</a:t>
                </a:r>
                <a:r>
                  <a:rPr lang="en-GB" sz="2000" b="1" u="sng" dirty="0"/>
                  <a:t>0</a:t>
                </a:r>
                <a:r>
                  <a:rPr lang="en-GB" sz="2000" dirty="0"/>
                  <a:t>3  39887  49894  8482</a:t>
                </a:r>
                <a:r>
                  <a:rPr lang="en-GB" sz="2000" b="1" u="sng" dirty="0"/>
                  <a:t>0</a:t>
                </a:r>
                <a:r>
                  <a:rPr lang="en-GB" sz="2000" dirty="0"/>
                  <a:t>  45868  34365  63811  772</a:t>
                </a:r>
                <a:r>
                  <a:rPr lang="en-GB" sz="2000" b="1" u="sng" dirty="0"/>
                  <a:t>0</a:t>
                </a:r>
                <a:r>
                  <a:rPr lang="en-GB" sz="2000" dirty="0"/>
                  <a:t>3  </a:t>
                </a:r>
                <a:r>
                  <a:rPr lang="en-GB" sz="2000" b="1" u="sng" dirty="0"/>
                  <a:t>0</a:t>
                </a:r>
                <a:r>
                  <a:rPr lang="en-GB" sz="2000" dirty="0"/>
                  <a:t>9179  8</a:t>
                </a:r>
                <a:r>
                  <a:rPr lang="en-GB" sz="2000" b="1" u="sng" dirty="0"/>
                  <a:t>0</a:t>
                </a:r>
                <a:r>
                  <a:rPr lang="en-GB" sz="2000" dirty="0"/>
                  <a:t>576 ...</a:t>
                </a:r>
              </a:p>
              <a:p>
                <a:r>
                  <a:rPr lang="en-GB" sz="2400" dirty="0"/>
                  <a:t>    </a:t>
                </a:r>
                <a:r>
                  <a:rPr lang="en-GB" sz="2400" dirty="0" smtClean="0"/>
                  <a:t> First </a:t>
                </a:r>
                <a:r>
                  <a:rPr lang="en-GB" sz="2400" dirty="0"/>
                  <a:t>incidence of ‘</a:t>
                </a:r>
                <a:r>
                  <a:rPr lang="en-GB" sz="2400" b="1" u="sng" dirty="0"/>
                  <a:t>0</a:t>
                </a:r>
                <a:r>
                  <a:rPr lang="en-GB" sz="2400" dirty="0"/>
                  <a:t>’</a:t>
                </a:r>
                <a:r>
                  <a:rPr lang="en-GB" sz="2400" b="1" dirty="0"/>
                  <a:t> </a:t>
                </a:r>
                <a:r>
                  <a:rPr lang="en-GB" sz="2400" dirty="0"/>
                  <a:t>: decimal place </a:t>
                </a:r>
                <a:r>
                  <a:rPr lang="en-GB" sz="2400" b="1" dirty="0"/>
                  <a:t>4  </a:t>
                </a:r>
                <a:r>
                  <a:rPr lang="en-GB" sz="2400" b="1" dirty="0" smtClean="0"/>
                  <a:t>    </a:t>
                </a:r>
                <a:r>
                  <a:rPr lang="en-GB" sz="2400" dirty="0" smtClean="0"/>
                  <a:t>Total </a:t>
                </a:r>
                <a:r>
                  <a:rPr lang="en-GB" sz="2400" dirty="0"/>
                  <a:t>counts /500 </a:t>
                </a:r>
                <a:r>
                  <a:rPr lang="en-GB" sz="2400" dirty="0" smtClean="0"/>
                  <a:t>:   </a:t>
                </a:r>
                <a:r>
                  <a:rPr lang="en-GB" sz="2400" b="1" dirty="0"/>
                  <a:t>53</a:t>
                </a:r>
                <a:r>
                  <a:rPr lang="en-GB" sz="2400" dirty="0"/>
                  <a:t> </a:t>
                </a:r>
                <a:endParaRPr lang="en-GB" sz="2400" dirty="0" smtClean="0"/>
              </a:p>
              <a:p>
                <a:r>
                  <a:rPr lang="en-GB" sz="800" dirty="0" smtClean="0"/>
                  <a:t> .</a:t>
                </a:r>
                <a:endParaRPr lang="en-GB" sz="800" dirty="0"/>
              </a:p>
            </p:txBody>
          </p:sp>
        </mc:Choice>
        <mc:Fallback>
          <p:sp>
            <p:nvSpPr>
              <p:cNvPr id="2" name="Rectangle 1"/>
              <p:cNvSpPr>
                <a:spLocks noRot="1" noChangeAspect="1" noMove="1" noResize="1" noEditPoints="1" noAdjustHandles="1" noChangeArrowheads="1" noChangeShapeType="1" noTextEdit="1"/>
              </p:cNvSpPr>
              <p:nvPr/>
            </p:nvSpPr>
            <p:spPr>
              <a:xfrm>
                <a:off x="251520" y="260647"/>
                <a:ext cx="8712968" cy="6186309"/>
              </a:xfrm>
              <a:prstGeom prst="rect">
                <a:avLst/>
              </a:prstGeom>
              <a:blipFill rotWithShape="1">
                <a:blip r:embed="rId2"/>
                <a:stretch>
                  <a:fillRect l="-1049" t="-788" r="-1259"/>
                </a:stretch>
              </a:blipFill>
            </p:spPr>
            <p:txBody>
              <a:bodyPr/>
              <a:lstStyle/>
              <a:p>
                <a:r>
                  <a:rPr lang="en-GB">
                    <a:noFill/>
                  </a:rPr>
                  <a:t> </a:t>
                </a:r>
              </a:p>
            </p:txBody>
          </p:sp>
        </mc:Fallback>
      </mc:AlternateContent>
    </p:spTree>
    <p:extLst>
      <p:ext uri="{BB962C8B-B14F-4D97-AF65-F5344CB8AC3E}">
        <p14:creationId xmlns:p14="http://schemas.microsoft.com/office/powerpoint/2010/main" val="2514175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251520" y="332656"/>
                <a:ext cx="8640960" cy="6107249"/>
              </a:xfrm>
              <a:prstGeom prst="rect">
                <a:avLst/>
              </a:prstGeom>
            </p:spPr>
            <p:txBody>
              <a:bodyPr wrap="square">
                <a:spAutoFit/>
              </a:bodyPr>
              <a:lstStyle/>
              <a:p>
                <a:r>
                  <a:rPr lang="en-GB" sz="2400" b="1" dirty="0" smtClean="0"/>
                  <a:t>4. </a:t>
                </a:r>
                <a:r>
                  <a:rPr lang="en-GB" sz="2400" b="1" u="sng" dirty="0"/>
                  <a:t>“A Little Ado” - Fascination</a:t>
                </a:r>
                <a:endParaRPr lang="en-GB" sz="2400" dirty="0"/>
              </a:p>
              <a:p>
                <a:r>
                  <a:rPr lang="en-GB" sz="2400" b="1" dirty="0"/>
                  <a:t> </a:t>
                </a:r>
                <a:endParaRPr lang="en-GB" sz="2400" dirty="0"/>
              </a:p>
              <a:p>
                <a:r>
                  <a:rPr lang="en-GB" sz="2400" dirty="0"/>
                  <a:t>(</a:t>
                </a:r>
                <a:r>
                  <a:rPr lang="en-GB" sz="2400" dirty="0" err="1"/>
                  <a:t>i</a:t>
                </a:r>
                <a:r>
                  <a:rPr lang="en-GB" sz="2400" dirty="0"/>
                  <a:t>) </a:t>
                </a:r>
                <a:r>
                  <a:rPr lang="en-GB" sz="2400" b="1" dirty="0"/>
                  <a:t> </a:t>
                </a:r>
                <a14:m>
                  <m:oMath xmlns:m="http://schemas.openxmlformats.org/officeDocument/2006/math">
                    <m:f>
                      <m:fPr>
                        <m:ctrlPr>
                          <a:rPr lang="en-GB" sz="2800" b="1" i="1">
                            <a:latin typeface="Cambria Math"/>
                          </a:rPr>
                        </m:ctrlPr>
                      </m:fPr>
                      <m:num>
                        <m:r>
                          <a:rPr lang="en-GB" sz="2800" b="1" i="1">
                            <a:latin typeface="Cambria Math"/>
                          </a:rPr>
                          <m:t>𝟗𝟖𝟕𝟔𝟓𝟒𝟑𝟐𝟏</m:t>
                        </m:r>
                      </m:num>
                      <m:den>
                        <m:r>
                          <a:rPr lang="en-GB" sz="2800" b="1" i="1">
                            <a:latin typeface="Cambria Math"/>
                          </a:rPr>
                          <m:t>𝟏𝟐𝟑𝟒𝟓𝟔𝟕𝟖𝟗</m:t>
                        </m:r>
                      </m:den>
                    </m:f>
                  </m:oMath>
                </a14:m>
                <a:r>
                  <a:rPr lang="en-GB" sz="2400" b="1" dirty="0"/>
                  <a:t> , </a:t>
                </a:r>
                <a:r>
                  <a:rPr lang="en-GB" sz="2400" dirty="0"/>
                  <a:t>by “long division”, expands to 50 decimal places</a:t>
                </a:r>
                <a:r>
                  <a:rPr lang="en-GB" sz="2400" dirty="0" smtClean="0"/>
                  <a:t>, as:</a:t>
                </a:r>
                <a:endParaRPr lang="en-GB" sz="2400" dirty="0"/>
              </a:p>
              <a:p>
                <a:r>
                  <a:rPr lang="en-GB" sz="2400" b="1" dirty="0"/>
                  <a:t> </a:t>
                </a:r>
                <a:r>
                  <a:rPr lang="en-GB" sz="2400" b="1" dirty="0" smtClean="0"/>
                  <a:t>=</a:t>
                </a:r>
                <a:endParaRPr lang="en-GB" sz="2400" dirty="0" smtClean="0"/>
              </a:p>
              <a:p>
                <a:r>
                  <a:rPr lang="en-GB" sz="2000" dirty="0" smtClean="0"/>
                  <a:t> </a:t>
                </a:r>
                <a:r>
                  <a:rPr lang="en-GB" sz="2000" dirty="0"/>
                  <a:t>8.</a:t>
                </a:r>
                <a:r>
                  <a:rPr lang="en-GB" sz="2400" b="1" u="sng" dirty="0"/>
                  <a:t>00000</a:t>
                </a:r>
                <a:r>
                  <a:rPr lang="en-GB" sz="2000" u="sng" dirty="0"/>
                  <a:t>  </a:t>
                </a:r>
                <a:r>
                  <a:rPr lang="en-GB" sz="2400" b="1" u="sng" dirty="0"/>
                  <a:t>00</a:t>
                </a:r>
                <a:r>
                  <a:rPr lang="en-GB" sz="2000" dirty="0"/>
                  <a:t>729  </a:t>
                </a:r>
                <a:r>
                  <a:rPr lang="en-GB" sz="2400" b="1" u="sng" dirty="0"/>
                  <a:t>00000</a:t>
                </a:r>
                <a:r>
                  <a:rPr lang="en-GB" sz="2000" b="1" dirty="0"/>
                  <a:t> </a:t>
                </a:r>
                <a:r>
                  <a:rPr lang="en-GB" sz="2000" dirty="0"/>
                  <a:t> 66339  </a:t>
                </a:r>
                <a:r>
                  <a:rPr lang="en-GB" sz="2400" b="1" u="sng" dirty="0"/>
                  <a:t>000</a:t>
                </a:r>
                <a:r>
                  <a:rPr lang="en-GB" sz="2000" dirty="0"/>
                  <a:t>6</a:t>
                </a:r>
                <a:r>
                  <a:rPr lang="en-GB" sz="2400" b="1" u="sng" dirty="0"/>
                  <a:t>0</a:t>
                </a:r>
                <a:r>
                  <a:rPr lang="en-GB" sz="2000" dirty="0"/>
                  <a:t>  36849  54935  32639  99114  7</a:t>
                </a:r>
                <a:r>
                  <a:rPr lang="en-GB" sz="2400" b="1" u="sng" dirty="0"/>
                  <a:t>0</a:t>
                </a:r>
                <a:r>
                  <a:rPr lang="en-GB" sz="2000" dirty="0"/>
                  <a:t>239 ...  			              </a:t>
                </a:r>
              </a:p>
              <a:p>
                <a:r>
                  <a:rPr lang="en-GB" sz="2400" dirty="0"/>
                  <a:t>(ii) We notice, per above, the occurrence of the initial “clumps”, of shrinking lengths, of the ‘</a:t>
                </a:r>
                <a:r>
                  <a:rPr lang="en-GB" sz="2400" b="1" u="sng" dirty="0"/>
                  <a:t>0</a:t>
                </a:r>
                <a:r>
                  <a:rPr lang="en-GB" sz="2400" dirty="0"/>
                  <a:t>’s, and vice-versa of the ‘non-‘</a:t>
                </a:r>
                <a:r>
                  <a:rPr lang="en-GB" sz="2400" b="1" u="sng" dirty="0"/>
                  <a:t>0</a:t>
                </a:r>
                <a:r>
                  <a:rPr lang="en-GB" sz="2400" b="1" dirty="0"/>
                  <a:t>’</a:t>
                </a:r>
                <a:r>
                  <a:rPr lang="en-GB" sz="2400" dirty="0"/>
                  <a:t>s. </a:t>
                </a:r>
                <a:endParaRPr lang="en-GB" sz="2400" dirty="0" smtClean="0"/>
              </a:p>
              <a:p>
                <a:r>
                  <a:rPr lang="en-GB" sz="2400" dirty="0" smtClean="0"/>
                  <a:t>For comparison with previous quantities, we can report:</a:t>
                </a:r>
                <a:endParaRPr lang="en-GB" sz="2400" dirty="0"/>
              </a:p>
              <a:p>
                <a:r>
                  <a:rPr lang="en-GB" sz="2400" dirty="0" smtClean="0"/>
                  <a:t>First incidence of ‘</a:t>
                </a:r>
                <a:r>
                  <a:rPr lang="en-GB" sz="2400" b="1" u="sng" dirty="0" smtClean="0"/>
                  <a:t>0</a:t>
                </a:r>
                <a:r>
                  <a:rPr lang="en-GB" sz="2400" dirty="0" smtClean="0"/>
                  <a:t>’: decimal place </a:t>
                </a:r>
                <a:r>
                  <a:rPr lang="en-GB" sz="2400" b="1" dirty="0" smtClean="0"/>
                  <a:t>1</a:t>
                </a:r>
                <a:r>
                  <a:rPr lang="en-GB" sz="2400" dirty="0" smtClean="0"/>
                  <a:t>           Total counts / 500 :  </a:t>
                </a:r>
                <a:r>
                  <a:rPr lang="en-GB" sz="2400" b="1" dirty="0" smtClean="0"/>
                  <a:t>58</a:t>
                </a:r>
                <a:endParaRPr lang="en-GB" sz="2400" dirty="0"/>
              </a:p>
              <a:p>
                <a:r>
                  <a:rPr lang="en-GB" sz="2400" dirty="0"/>
                  <a:t> </a:t>
                </a:r>
              </a:p>
              <a:p>
                <a:r>
                  <a:rPr lang="en-GB" sz="2400" dirty="0"/>
                  <a:t>(iii) We conjecture that there must be an appropriate plausible narrative explanation for these features. As yet, alas, none has been determined by your presenter !!</a:t>
                </a:r>
              </a:p>
              <a:p>
                <a:r>
                  <a:rPr lang="en-GB" sz="2400" dirty="0"/>
                  <a:t>.........................................................................................................</a:t>
                </a:r>
              </a:p>
              <a:p>
                <a:r>
                  <a:rPr lang="en-GB" b="1" dirty="0"/>
                  <a:t> </a:t>
                </a:r>
                <a:endParaRPr lang="en-GB" dirty="0"/>
              </a:p>
            </p:txBody>
          </p:sp>
        </mc:Choice>
        <mc:Fallback xmlns="">
          <p:sp>
            <p:nvSpPr>
              <p:cNvPr id="2" name="Rectangle 1"/>
              <p:cNvSpPr>
                <a:spLocks noRot="1" noChangeAspect="1" noMove="1" noResize="1" noEditPoints="1" noAdjustHandles="1" noChangeArrowheads="1" noChangeShapeType="1" noTextEdit="1"/>
              </p:cNvSpPr>
              <p:nvPr/>
            </p:nvSpPr>
            <p:spPr>
              <a:xfrm>
                <a:off x="251520" y="332656"/>
                <a:ext cx="8640960" cy="6107249"/>
              </a:xfrm>
              <a:prstGeom prst="rect">
                <a:avLst/>
              </a:prstGeom>
              <a:blipFill rotWithShape="1">
                <a:blip r:embed="rId2"/>
                <a:stretch>
                  <a:fillRect l="-1058" t="-799" r="-1269"/>
                </a:stretch>
              </a:blipFill>
            </p:spPr>
            <p:txBody>
              <a:bodyPr/>
              <a:lstStyle/>
              <a:p>
                <a:r>
                  <a:rPr lang="en-GB">
                    <a:noFill/>
                  </a:rPr>
                  <a:t> </a:t>
                </a:r>
              </a:p>
            </p:txBody>
          </p:sp>
        </mc:Fallback>
      </mc:AlternateContent>
    </p:spTree>
    <p:extLst>
      <p:ext uri="{BB962C8B-B14F-4D97-AF65-F5344CB8AC3E}">
        <p14:creationId xmlns:p14="http://schemas.microsoft.com/office/powerpoint/2010/main" val="21126902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338</Words>
  <Application>Microsoft Office PowerPoint</Application>
  <PresentationFormat>On-screen Show (4:3)</PresentationFormat>
  <Paragraphs>87</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“A Little Ado about Nothing”</vt:lpstr>
      <vt:lpstr>PowerPoint Presentation</vt:lpstr>
      <vt:lpstr>PowerPoint Presentation</vt:lpstr>
      <vt:lpstr>PowerPoint Presentation</vt:lpstr>
      <vt:lpstr>PowerPoint Presentation</vt:lpstr>
      <vt:lpstr>PowerPoint Presentation</vt:lpstr>
      <vt:lpstr>PowerPoint Presentation</vt:lpstr>
    </vt:vector>
  </TitlesOfParts>
  <Company>The University of Liverpool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Little Ado about Nothing”</dc:title>
  <dc:creator>McKelvie, Kenneth</dc:creator>
  <cp:lastModifiedBy>McKelvie, Kenneth</cp:lastModifiedBy>
  <cp:revision>50</cp:revision>
  <dcterms:created xsi:type="dcterms:W3CDTF">2017-11-09T16:05:01Z</dcterms:created>
  <dcterms:modified xsi:type="dcterms:W3CDTF">2017-11-14T16:57:34Z</dcterms:modified>
</cp:coreProperties>
</file>