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9"/>
  </p:notesMasterIdLst>
  <p:handoutMasterIdLst>
    <p:handoutMasterId r:id="rId10"/>
  </p:handoutMasterIdLst>
  <p:sldIdLst>
    <p:sldId id="265" r:id="rId3"/>
    <p:sldId id="414" r:id="rId4"/>
    <p:sldId id="410" r:id="rId5"/>
    <p:sldId id="415" r:id="rId6"/>
    <p:sldId id="409" r:id="rId7"/>
    <p:sldId id="412" r:id="rId8"/>
  </p:sldIdLst>
  <p:sldSz cx="12188825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29" autoAdjust="0"/>
  </p:normalViewPr>
  <p:slideViewPr>
    <p:cSldViewPr showGuides="1">
      <p:cViewPr varScale="1">
        <p:scale>
          <a:sx n="74" d="100"/>
          <a:sy n="74" d="100"/>
        </p:scale>
        <p:origin x="582" y="72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11/11/2018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11/11/2018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886F5-6847-409D-8DB5-838F46F4BF68}" type="datetimeFigureOut">
              <a:rPr lang="en-GB" smtClean="0"/>
              <a:t>11/11/2018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889A3-6612-4565-B184-BB301A41E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98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17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41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37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48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70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37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253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7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469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51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13F82-EE5E-44EE-A61D-E31C6657F2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Piet Hein - Pirate</a:t>
            </a:r>
            <a:endParaRPr lang="en-US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Mike Frost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629916" y="5805264"/>
            <a:ext cx="10009112" cy="108012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chemeClr val="bg1"/>
                </a:solidFill>
              </a:rPr>
              <a:t>One establishment of higher learning is the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Escola de Minas, or School of Mining (centre)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68" y="0"/>
            <a:ext cx="12215094" cy="6689218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65820" y="260648"/>
            <a:ext cx="5544464" cy="884387"/>
          </a:xfrm>
          <a:prstGeom prst="rect">
            <a:avLst/>
          </a:prstGeom>
        </p:spPr>
        <p:txBody>
          <a:bodyPr/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IJmuiden Holiday Inn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030516" y="908720"/>
            <a:ext cx="453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conference room was named for Piet Hein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2971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052" y="1340768"/>
            <a:ext cx="3705493" cy="25202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958" y="332656"/>
            <a:ext cx="3928070" cy="391021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72" y="4407371"/>
            <a:ext cx="3410296" cy="2117973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16024" y="260648"/>
            <a:ext cx="4942284" cy="864096"/>
          </a:xfrm>
          <a:prstGeom prst="rect">
            <a:avLst/>
          </a:prstGeom>
        </p:spPr>
        <p:txBody>
          <a:bodyPr/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 smtClean="0"/>
              <a:t>Piet Hein</a:t>
            </a:r>
            <a:r>
              <a:rPr lang="en-GB" dirty="0"/>
              <a:t> </a:t>
            </a:r>
            <a:r>
              <a:rPr lang="en-GB" dirty="0" smtClean="0"/>
              <a:t>invented: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477788" y="2051556"/>
            <a:ext cx="164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Soma Cube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793326" y="5219908"/>
            <a:ext cx="1797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Game of Hex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8830716" y="4437112"/>
            <a:ext cx="172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</a:t>
            </a:r>
            <a:r>
              <a:rPr lang="en-GB" dirty="0" err="1" smtClean="0"/>
              <a:t>Superellipse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174532" y="5589240"/>
            <a:ext cx="4787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Also </a:t>
            </a:r>
            <a:r>
              <a:rPr lang="en-GB" dirty="0" err="1" smtClean="0"/>
              <a:t>Tangloids</a:t>
            </a:r>
            <a:r>
              <a:rPr lang="en-GB" dirty="0" smtClean="0"/>
              <a:t>, </a:t>
            </a:r>
            <a:r>
              <a:rPr lang="en-GB" dirty="0" err="1" smtClean="0"/>
              <a:t>TacTix</a:t>
            </a:r>
            <a:r>
              <a:rPr lang="en-GB" dirty="0" smtClean="0"/>
              <a:t>, the </a:t>
            </a:r>
            <a:r>
              <a:rPr lang="en-GB" dirty="0" err="1" smtClean="0"/>
              <a:t>Superegg</a:t>
            </a:r>
            <a:r>
              <a:rPr lang="en-GB" dirty="0" smtClean="0"/>
              <a:t>, and more ...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58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96" y="404664"/>
            <a:ext cx="2085975" cy="219075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070228" y="404664"/>
            <a:ext cx="8568800" cy="936104"/>
          </a:xfrm>
          <a:prstGeom prst="rect">
            <a:avLst/>
          </a:prstGeom>
        </p:spPr>
        <p:txBody>
          <a:bodyPr/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 smtClean="0"/>
              <a:t>Piet Hein, 1905–1996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6094412" y="6093296"/>
            <a:ext cx="4013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So what was in the Conference Room?....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62164" y="1340768"/>
            <a:ext cx="57830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Born 16 Dec 1905, Copenhagen</a:t>
            </a:r>
          </a:p>
          <a:p>
            <a:r>
              <a:rPr lang="en-GB" dirty="0" smtClean="0"/>
              <a:t>Studied at the Institute for Theoretical Physics, Copenhagen</a:t>
            </a:r>
          </a:p>
          <a:p>
            <a:r>
              <a:rPr lang="en-GB" dirty="0" smtClean="0"/>
              <a:t>Niels Bohr was a colleague and friend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05780" y="3140968"/>
            <a:ext cx="253864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CONSOLATION GROOK</a:t>
            </a:r>
            <a:br>
              <a:rPr lang="en-GB" dirty="0"/>
            </a:br>
            <a:endParaRPr lang="en-GB" dirty="0"/>
          </a:p>
          <a:p>
            <a:r>
              <a:rPr lang="en-GB" dirty="0"/>
              <a:t>Losing one glove</a:t>
            </a:r>
            <a:br>
              <a:rPr lang="en-GB" dirty="0"/>
            </a:br>
            <a:r>
              <a:rPr lang="en-GB" dirty="0"/>
              <a:t>is certainly painful,</a:t>
            </a:r>
            <a:br>
              <a:rPr lang="en-GB" dirty="0"/>
            </a:br>
            <a:r>
              <a:rPr lang="en-GB" dirty="0"/>
              <a:t>but nothing</a:t>
            </a:r>
            <a:br>
              <a:rPr lang="en-GB" dirty="0"/>
            </a:br>
            <a:r>
              <a:rPr lang="en-GB" dirty="0"/>
              <a:t>compared to the pain</a:t>
            </a:r>
            <a:br>
              <a:rPr lang="en-GB" dirty="0"/>
            </a:br>
            <a:r>
              <a:rPr lang="en-GB" dirty="0"/>
              <a:t>of losing one,</a:t>
            </a:r>
            <a:br>
              <a:rPr lang="en-GB" dirty="0"/>
            </a:br>
            <a:r>
              <a:rPr lang="en-GB" dirty="0"/>
              <a:t>throwing away the other,</a:t>
            </a:r>
            <a:br>
              <a:rPr lang="en-GB" dirty="0"/>
            </a:br>
            <a:r>
              <a:rPr lang="en-GB" dirty="0"/>
              <a:t>and finding</a:t>
            </a:r>
            <a:br>
              <a:rPr lang="en-GB" dirty="0"/>
            </a:br>
            <a:r>
              <a:rPr lang="en-GB" dirty="0"/>
              <a:t>the first one again.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862164" y="2996952"/>
            <a:ext cx="71660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During WW2, when Germany invaded Denmark, Piet joined the Resistance</a:t>
            </a:r>
          </a:p>
          <a:p>
            <a:r>
              <a:rPr lang="en-GB" dirty="0" smtClean="0"/>
              <a:t>He published “</a:t>
            </a:r>
            <a:r>
              <a:rPr lang="en-GB" dirty="0" err="1" smtClean="0"/>
              <a:t>Grooks</a:t>
            </a:r>
            <a:r>
              <a:rPr lang="en-GB" dirty="0" smtClean="0"/>
              <a:t>”,  aphoristic poems, under a pseudonym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862164" y="4221088"/>
            <a:ext cx="6432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 later years, involved with </a:t>
            </a:r>
            <a:r>
              <a:rPr lang="en-GB" smtClean="0"/>
              <a:t>home styling </a:t>
            </a:r>
            <a:r>
              <a:rPr lang="en-GB" smtClean="0"/>
              <a:t>design </a:t>
            </a:r>
            <a:r>
              <a:rPr lang="en-GB" dirty="0" smtClean="0"/>
              <a:t>and town planning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987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56" y="4869160"/>
            <a:ext cx="4608512" cy="194421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accent5"/>
                </a:solidFill>
              </a:rPr>
              <a:t>Not quite what I expected!</a:t>
            </a:r>
            <a:endParaRPr lang="en-GB" dirty="0">
              <a:solidFill>
                <a:schemeClr val="accent5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91932" y="796368"/>
            <a:ext cx="4861824" cy="36463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74665" y="2824412"/>
            <a:ext cx="4380319" cy="32852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138528" y="872716"/>
            <a:ext cx="54726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31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64" y="260648"/>
            <a:ext cx="5040560" cy="64916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44" y="4561528"/>
            <a:ext cx="2085975" cy="21907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22404" y="898842"/>
            <a:ext cx="499957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Piet </a:t>
            </a:r>
            <a:r>
              <a:rPr lang="en-GB" dirty="0" err="1" smtClean="0"/>
              <a:t>Pieterzoon</a:t>
            </a:r>
            <a:r>
              <a:rPr lang="en-GB" dirty="0" smtClean="0"/>
              <a:t> Hein – born 25 Nov 1577, Delft</a:t>
            </a:r>
          </a:p>
          <a:p>
            <a:endParaRPr lang="en-GB" dirty="0"/>
          </a:p>
          <a:p>
            <a:r>
              <a:rPr lang="en-GB" dirty="0" smtClean="0"/>
              <a:t>Admiral and Privateer …</a:t>
            </a:r>
          </a:p>
          <a:p>
            <a:endParaRPr lang="en-GB" dirty="0"/>
          </a:p>
          <a:p>
            <a:r>
              <a:rPr lang="en-GB" dirty="0" smtClean="0"/>
              <a:t>In his 20s, captured by the Spanish</a:t>
            </a:r>
          </a:p>
          <a:p>
            <a:r>
              <a:rPr lang="en-GB" dirty="0" smtClean="0"/>
              <a:t>Spent 4 years as a Galley Slave</a:t>
            </a:r>
          </a:p>
          <a:p>
            <a:endParaRPr lang="en-GB" dirty="0"/>
          </a:p>
          <a:p>
            <a:r>
              <a:rPr lang="en-GB" dirty="0" smtClean="0"/>
              <a:t>Became a Captain in the Dutch East India Company,</a:t>
            </a:r>
          </a:p>
          <a:p>
            <a:r>
              <a:rPr lang="en-GB" dirty="0" smtClean="0"/>
              <a:t>Then an admiral in the Dutch West India Company</a:t>
            </a:r>
          </a:p>
          <a:p>
            <a:r>
              <a:rPr lang="en-GB" dirty="0"/>
              <a:t>Captured the Brazilian city of Salvador</a:t>
            </a:r>
          </a:p>
          <a:p>
            <a:endParaRPr lang="en-GB" dirty="0" smtClean="0"/>
          </a:p>
          <a:p>
            <a:r>
              <a:rPr lang="en-GB" dirty="0" smtClean="0"/>
              <a:t>In 1628, captured a Spanish Treasure Fleet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Died in </a:t>
            </a:r>
            <a:r>
              <a:rPr lang="en-GB" smtClean="0"/>
              <a:t>battle 26 March 1629</a:t>
            </a:r>
            <a:endParaRPr 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806380" y="116632"/>
            <a:ext cx="5544464" cy="1325563"/>
          </a:xfrm>
          <a:prstGeom prst="rect">
            <a:avLst/>
          </a:prstGeom>
        </p:spPr>
        <p:txBody>
          <a:bodyPr/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The other Piet Hein…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094412" y="5733256"/>
            <a:ext cx="27617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 Danish Piet Hein was a </a:t>
            </a:r>
          </a:p>
          <a:p>
            <a:r>
              <a:rPr lang="en-GB" dirty="0"/>
              <a:t>l</a:t>
            </a:r>
            <a:r>
              <a:rPr lang="en-GB" dirty="0" smtClean="0"/>
              <a:t>inear descendent ….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31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218</Words>
  <Application>Microsoft Office PowerPoint</Application>
  <PresentationFormat>Custom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Corbel</vt:lpstr>
      <vt:lpstr>Office Theme</vt:lpstr>
      <vt:lpstr>Piet Hein - Pirate</vt:lpstr>
      <vt:lpstr>PowerPoint Presentation</vt:lpstr>
      <vt:lpstr>PowerPoint Presentation</vt:lpstr>
      <vt:lpstr>PowerPoint Presentation</vt:lpstr>
      <vt:lpstr>Not quite what I expected!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2015-04-12T14:45:11Z</dcterms:created>
  <dcterms:modified xsi:type="dcterms:W3CDTF">2018-11-11T09:49:06Z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TC028952619991</vt:lpwstr>
  </property>
</Properties>
</file>