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343" r:id="rId2"/>
    <p:sldId id="370" r:id="rId3"/>
    <p:sldId id="332" r:id="rId4"/>
    <p:sldId id="362" r:id="rId5"/>
    <p:sldId id="372" r:id="rId6"/>
    <p:sldId id="364" r:id="rId7"/>
    <p:sldId id="365" r:id="rId8"/>
    <p:sldId id="342" r:id="rId9"/>
    <p:sldId id="341" r:id="rId10"/>
    <p:sldId id="367" r:id="rId11"/>
    <p:sldId id="368" r:id="rId12"/>
  </p:sldIdLst>
  <p:sldSz cx="9144000" cy="6858000" type="screen4x3"/>
  <p:notesSz cx="6875463" cy="10002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urtney McLaughlin" initials="CM" lastIdx="1" clrIdx="0">
    <p:extLst>
      <p:ext uri="{19B8F6BF-5375-455C-9EA6-DF929625EA0E}">
        <p15:presenceInfo xmlns:p15="http://schemas.microsoft.com/office/powerpoint/2012/main" userId="S-1-5-21-2907497116-2697546570-1609353548-40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FA5"/>
    <a:srgbClr val="B44A6E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86024" autoAdjust="0"/>
  </p:normalViewPr>
  <p:slideViewPr>
    <p:cSldViewPr snapToGrid="0" showGuides="1">
      <p:cViewPr varScale="1">
        <p:scale>
          <a:sx n="98" d="100"/>
          <a:sy n="98" d="100"/>
        </p:scale>
        <p:origin x="201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9849" cy="5014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4011" y="0"/>
            <a:ext cx="2979849" cy="5014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796DDB-04F5-4994-BC51-9546CE872AD8}" type="datetimeFigureOut">
              <a:rPr lang="en-GB" smtClean="0"/>
              <a:t>29/11/2019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01419"/>
            <a:ext cx="2979849" cy="5014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4011" y="9501419"/>
            <a:ext cx="2979849" cy="5014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8A447E-8D54-4A66-AABC-A5A7E634D5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9362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9367" cy="50187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4506" y="0"/>
            <a:ext cx="2979367" cy="50187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3D1D18-2B5C-47AB-B431-DB11CA3D4751}" type="datetimeFigureOut">
              <a:rPr lang="en-GB" smtClean="0"/>
              <a:t>29/11/2019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0950"/>
            <a:ext cx="4497387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7547" y="4813867"/>
            <a:ext cx="5500370" cy="393861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500963"/>
            <a:ext cx="2979367" cy="5018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4506" y="9500963"/>
            <a:ext cx="2979367" cy="5018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790431-14A4-4088-A1B3-5AB828763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128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Title slide,</a:t>
            </a:r>
            <a:r>
              <a:rPr lang="en-GB" baseline="0" dirty="0"/>
              <a:t> nice pictures to show what’s coming!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74F40-1275-42A8-AFEA-51C7CC288D57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417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 is not easy to analyse: going to try a different approach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74F40-1275-42A8-AFEA-51C7CC288D57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4667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 is not easy to analyse: going to try a different approach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74F40-1275-42A8-AFEA-51C7CC288D57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196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 is not easy to analyse: going to try a different approach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74F40-1275-42A8-AFEA-51C7CC288D57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6171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 is not easy to analyse: going to try a different approach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74F40-1275-42A8-AFEA-51C7CC288D57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4873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 is not easy to analyse: going to try a different approach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74F40-1275-42A8-AFEA-51C7CC288D57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6281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 is not easy to analyse: going to try a different approach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74F40-1275-42A8-AFEA-51C7CC288D57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4070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 is not easy to analyse: going to try a different approach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74F40-1275-42A8-AFEA-51C7CC288D57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8261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0276D8CD-1051-4C98-B983-D9832CF87256}" type="datetimeFigureOut">
              <a:rPr lang="en-GB" smtClean="0"/>
              <a:pPr/>
              <a:t>29/11/2019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AD4C703-5333-43C5-80DC-660F086F5BF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7166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0276D8CD-1051-4C98-B983-D9832CF87256}" type="datetimeFigureOut">
              <a:rPr lang="en-GB" smtClean="0"/>
              <a:pPr/>
              <a:t>29/11/2019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AD4C703-5333-43C5-80DC-660F086F5BF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9330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>
            <a:lvl1pPr>
              <a:defRPr sz="40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0276D8CD-1051-4C98-B983-D9832CF87256}" type="datetimeFigureOut">
              <a:rPr lang="en-GB" smtClean="0"/>
              <a:pPr/>
              <a:t>29/11/2019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AD4C703-5333-43C5-80DC-660F086F5BF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092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0276D8CD-1051-4C98-B983-D9832CF87256}" type="datetimeFigureOut">
              <a:rPr lang="en-GB" smtClean="0"/>
              <a:pPr/>
              <a:t>29/11/2019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AD4C703-5333-43C5-80DC-660F086F5BF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487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54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0276D8CD-1051-4C98-B983-D9832CF87256}" type="datetimeFigureOut">
              <a:rPr lang="en-GB" smtClean="0"/>
              <a:pPr/>
              <a:t>29/11/2019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AD4C703-5333-43C5-80DC-660F086F5BF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0733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0276D8CD-1051-4C98-B983-D9832CF87256}" type="datetimeFigureOut">
              <a:rPr lang="en-GB" smtClean="0"/>
              <a:pPr/>
              <a:t>29/11/2019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AD4C703-5333-43C5-80DC-660F086F5BF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843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>
            <a:lvl1pPr>
              <a:defRPr sz="40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0276D8CD-1051-4C98-B983-D9832CF87256}" type="datetimeFigureOut">
              <a:rPr lang="en-GB" smtClean="0"/>
              <a:pPr/>
              <a:t>29/11/2019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AD4C703-5333-43C5-80DC-660F086F5BF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022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0276D8CD-1051-4C98-B983-D9832CF87256}" type="datetimeFigureOut">
              <a:rPr lang="en-GB" smtClean="0"/>
              <a:pPr/>
              <a:t>29/11/2019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AD4C703-5333-43C5-80DC-660F086F5BF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631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0276D8CD-1051-4C98-B983-D9832CF87256}" type="datetimeFigureOut">
              <a:rPr lang="en-GB" smtClean="0"/>
              <a:pPr/>
              <a:t>29/11/2019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AD4C703-5333-43C5-80DC-660F086F5BF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3272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0276D8CD-1051-4C98-B983-D9832CF87256}" type="datetimeFigureOut">
              <a:rPr lang="en-GB" smtClean="0"/>
              <a:pPr/>
              <a:t>29/11/2019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AD4C703-5333-43C5-80DC-660F086F5BF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87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0276D8CD-1051-4C98-B983-D9832CF87256}" type="datetimeFigureOut">
              <a:rPr lang="en-GB" smtClean="0"/>
              <a:pPr/>
              <a:t>29/11/2019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AD4C703-5333-43C5-80DC-660F086F5BF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8715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0276D8CD-1051-4C98-B983-D9832CF87256}" type="datetimeFigureOut">
              <a:rPr lang="en-GB" smtClean="0"/>
              <a:pPr/>
              <a:t>29/11/2019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AD4C703-5333-43C5-80DC-660F086F5BF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5071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>
              <a:lumMod val="65000"/>
              <a:lumOff val="3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08735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31186" y="223319"/>
            <a:ext cx="78469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solidFill>
                  <a:srgbClr val="00ACAE"/>
                </a:solidFill>
                <a:latin typeface="MetaBold-Roman" panose="020B0802030000020004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GB" sz="2400" dirty="0">
                <a:solidFill>
                  <a:srgbClr val="00ACA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Royal Institution Primary Maths Masterclasses</a:t>
            </a:r>
            <a:endParaRPr lang="en-GB" sz="3000" dirty="0">
              <a:solidFill>
                <a:srgbClr val="00ACA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31186" y="859739"/>
            <a:ext cx="7702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ACA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Power of Pictures and the Compassionate Statistician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1800" y="5947956"/>
            <a:ext cx="1966664" cy="76481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54367" y="6504345"/>
            <a:ext cx="637112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Image credits:</a:t>
            </a:r>
          </a:p>
        </p:txBody>
      </p:sp>
      <p:pic>
        <p:nvPicPr>
          <p:cNvPr id="3074" name="Picture 2" descr="https://upload.wikimedia.org/wikipedia/commons/thumb/a/a1/Embley_Park.jpg/220px-Embley_Park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086" y="1904955"/>
            <a:ext cx="5026302" cy="3769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3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08735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47677" y="145230"/>
            <a:ext cx="7200787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9FA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Florence’s work with numbers, and then her use of diagrams, saved thousands of lives in the war</a:t>
            </a:r>
          </a:p>
          <a:p>
            <a:endParaRPr lang="en-GB" sz="3200" b="1" dirty="0">
              <a:solidFill>
                <a:srgbClr val="009FA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3200" b="1" dirty="0">
                <a:solidFill>
                  <a:srgbClr val="009FA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 work didn’t end there however</a:t>
            </a:r>
          </a:p>
          <a:p>
            <a:endParaRPr lang="en-GB" sz="3200" b="1" dirty="0">
              <a:solidFill>
                <a:srgbClr val="009FA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3200" b="1" dirty="0">
                <a:solidFill>
                  <a:srgbClr val="009FA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When she came home she used her diagrams to convince the government to apply her methods here </a:t>
            </a:r>
            <a:endParaRPr lang="en-GB" sz="3200" dirty="0">
              <a:solidFill>
                <a:srgbClr val="009FA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sz="3200" dirty="0">
              <a:solidFill>
                <a:srgbClr val="009FA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1800" y="5947956"/>
            <a:ext cx="1966664" cy="76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440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lorence-nightingale-avenging-angel.co.uk/blog/wp-content/uploads/2012/01/Hockey-Stick1.jpg">
            <a:extLst>
              <a:ext uri="{FF2B5EF4-FFF2-40B4-BE49-F238E27FC236}">
                <a16:creationId xmlns:a16="http://schemas.microsoft.com/office/drawing/2014/main" id="{0A7EB716-83E7-4FB4-AB09-A865AD16D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557" y="1784240"/>
            <a:ext cx="6161314" cy="4620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08735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08735" y="-253951"/>
            <a:ext cx="7200787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3200" b="1" dirty="0">
                <a:solidFill>
                  <a:srgbClr val="009FA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Florence’s work ultimately contributed hugely to the increase in life expectancy in Victorian times</a:t>
            </a:r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9693" y="6073536"/>
            <a:ext cx="1727722" cy="671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09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4D88F6A-79EA-4AD2-9A5B-0221DC0E30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7218"/>
            <a:ext cx="9144000" cy="321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609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08735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16738" y="155556"/>
            <a:ext cx="721475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3200" dirty="0">
                <a:solidFill>
                  <a:srgbClr val="009FA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Florence quote:</a:t>
            </a:r>
          </a:p>
          <a:p>
            <a:endParaRPr lang="en-GB" sz="3200" dirty="0">
              <a:solidFill>
                <a:srgbClr val="009FA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3200" dirty="0">
                <a:solidFill>
                  <a:srgbClr val="009FA5"/>
                </a:solidFill>
              </a:rPr>
              <a:t>Her enjoyment (of numbers) was so immense, she found the sight of a long column of figures "perfectly reviving".</a:t>
            </a:r>
            <a:endParaRPr lang="en-GB" sz="3200" dirty="0">
              <a:solidFill>
                <a:srgbClr val="009FA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1800" y="5947956"/>
            <a:ext cx="1966664" cy="76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45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08735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47677" y="-251639"/>
            <a:ext cx="7200787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3200" b="1" dirty="0">
                <a:solidFill>
                  <a:srgbClr val="009FA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Florence found that the hospitals weren’t keeping good records</a:t>
            </a:r>
          </a:p>
          <a:p>
            <a:endParaRPr lang="en-GB" sz="3200" b="1" dirty="0">
              <a:solidFill>
                <a:srgbClr val="009FA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3200" b="1" dirty="0">
                <a:solidFill>
                  <a:srgbClr val="009FA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She started to insist that proper records were kept, just like she had done for her vegetable garden.</a:t>
            </a:r>
          </a:p>
          <a:p>
            <a:endParaRPr lang="en-GB" sz="3200" b="1" dirty="0">
              <a:solidFill>
                <a:srgbClr val="009FA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3200" b="1" dirty="0">
                <a:solidFill>
                  <a:srgbClr val="009FA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 helped her to discover people were dying in large numbers…</a:t>
            </a:r>
          </a:p>
          <a:p>
            <a:endParaRPr lang="en-GB" sz="3200" b="1" dirty="0">
              <a:solidFill>
                <a:srgbClr val="009FA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1800" y="5947956"/>
            <a:ext cx="1966664" cy="76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95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08735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1800" y="5947956"/>
            <a:ext cx="1966664" cy="76481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7EC29F7-3527-416D-8A4F-88838FED1B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0508" y="2076450"/>
            <a:ext cx="3686175" cy="47815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4A55C16-48CC-4F7D-8C70-8F4E0645403C}"/>
              </a:ext>
            </a:extLst>
          </p:cNvPr>
          <p:cNvSpPr/>
          <p:nvPr/>
        </p:nvSpPr>
        <p:spPr>
          <a:xfrm>
            <a:off x="2508613" y="1970315"/>
            <a:ext cx="2183130" cy="7511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308735" y="-253951"/>
            <a:ext cx="720078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3200" b="1" dirty="0">
                <a:solidFill>
                  <a:srgbClr val="009FA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Florence used pictures to illustrate the problem. She invented this “Rose” diagram to help her show people the problem</a:t>
            </a:r>
          </a:p>
          <a:p>
            <a:endParaRPr lang="en-GB" sz="3200" dirty="0">
              <a:solidFill>
                <a:srgbClr val="009FA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sz="3200" dirty="0">
              <a:solidFill>
                <a:srgbClr val="009FA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929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08735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47677" y="145230"/>
            <a:ext cx="7200787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9FA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Florence found that diseases were spreading, just as in our game because of a lack of simple precautions and good nursing techniques</a:t>
            </a:r>
          </a:p>
          <a:p>
            <a:endParaRPr lang="en-GB" sz="3200" b="1" dirty="0">
              <a:solidFill>
                <a:srgbClr val="009FA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3200" b="1" dirty="0">
                <a:solidFill>
                  <a:srgbClr val="009FA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She set about introducing these good nursing techniques</a:t>
            </a:r>
          </a:p>
          <a:p>
            <a:endParaRPr lang="en-GB" sz="3200" b="1" dirty="0">
              <a:solidFill>
                <a:srgbClr val="009FA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3200" b="1" dirty="0">
                <a:solidFill>
                  <a:srgbClr val="009FA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She drew another diagram to show her results</a:t>
            </a:r>
          </a:p>
          <a:p>
            <a:endParaRPr lang="en-GB" sz="3200" dirty="0">
              <a:solidFill>
                <a:srgbClr val="009FA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sz="3200" dirty="0">
              <a:solidFill>
                <a:srgbClr val="009FA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1800" y="5947956"/>
            <a:ext cx="1966664" cy="76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05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08735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4A55C16-48CC-4F7D-8C70-8F4E0645403C}"/>
              </a:ext>
            </a:extLst>
          </p:cNvPr>
          <p:cNvSpPr/>
          <p:nvPr/>
        </p:nvSpPr>
        <p:spPr>
          <a:xfrm>
            <a:off x="2508613" y="1970315"/>
            <a:ext cx="2183130" cy="7511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308735" y="-253951"/>
            <a:ext cx="7200787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3200" b="1" dirty="0">
                <a:solidFill>
                  <a:srgbClr val="009FA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Florence drew another Rose diagram to show deaths in the following year of the war</a:t>
            </a:r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Picture 4" descr="http://www.florence-nightingale-avenging-angel.co.uk/blog/wp-content/uploads/2012/01/Rose.jpg">
            <a:extLst>
              <a:ext uri="{FF2B5EF4-FFF2-40B4-BE49-F238E27FC236}">
                <a16:creationId xmlns:a16="http://schemas.microsoft.com/office/drawing/2014/main" id="{CBAE28CB-163C-4A47-A635-E05DB72E4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013" y="1970315"/>
            <a:ext cx="6285119" cy="4464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1800" y="5947956"/>
            <a:ext cx="1966664" cy="76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71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www.florence-nightingale-avenging-angel.co.uk/blog/wp-content/uploads/2012/01/Ro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43" y="245203"/>
            <a:ext cx="8529649" cy="6059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6431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florence-nightingale-avenging-angel.co.uk/blog/wp-content/uploads/2012/01/Column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98" y="410902"/>
            <a:ext cx="8472070" cy="624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5925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5526</TotalTime>
  <Words>326</Words>
  <Application>Microsoft Office PowerPoint</Application>
  <PresentationFormat>On-screen Show (4:3)</PresentationFormat>
  <Paragraphs>47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MetaBold-Roman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Courtney McLaughlin</dc:creator>
  <cp:lastModifiedBy>Alison Eves</cp:lastModifiedBy>
  <cp:revision>227</cp:revision>
  <cp:lastPrinted>2019-10-11T08:35:59Z</cp:lastPrinted>
  <dcterms:created xsi:type="dcterms:W3CDTF">2017-04-11T14:38:36Z</dcterms:created>
  <dcterms:modified xsi:type="dcterms:W3CDTF">2019-11-29T09:04:58Z</dcterms:modified>
</cp:coreProperties>
</file>