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15"/>
  </p:notesMasterIdLst>
  <p:handoutMasterIdLst>
    <p:handoutMasterId r:id="rId16"/>
  </p:handoutMasterIdLst>
  <p:sldIdLst>
    <p:sldId id="306" r:id="rId5"/>
    <p:sldId id="317" r:id="rId6"/>
    <p:sldId id="315" r:id="rId7"/>
    <p:sldId id="318" r:id="rId8"/>
    <p:sldId id="319" r:id="rId9"/>
    <p:sldId id="320" r:id="rId10"/>
    <p:sldId id="321" r:id="rId11"/>
    <p:sldId id="322" r:id="rId12"/>
    <p:sldId id="323" r:id="rId13"/>
    <p:sldId id="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D3"/>
    <a:srgbClr val="D9C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967" autoAdjust="0"/>
  </p:normalViewPr>
  <p:slideViewPr>
    <p:cSldViewPr snapToGrid="0">
      <p:cViewPr varScale="1">
        <p:scale>
          <a:sx n="93" d="100"/>
          <a:sy n="93" d="100"/>
        </p:scale>
        <p:origin x="1212" y="90"/>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10/21/2023</a:t>
            </a:fld>
            <a:endParaRPr lang="en-US"/>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10/21/2023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wanted to share what</a:t>
            </a:r>
            <a:r>
              <a:rPr lang="en-GB" baseline="0" dirty="0"/>
              <a:t> I have found to be an interesting way to look at the world for a particular problem and invite you all to try it next time you are out and about.</a:t>
            </a:r>
            <a:endParaRPr lang="en-GB"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79626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recently started running again and noticed curious problem.</a:t>
            </a:r>
          </a:p>
          <a:p>
            <a:r>
              <a:rPr lang="en-GB" dirty="0"/>
              <a:t>This is a big wide path where there should be room for a lot of people to pass without you having to slow down and stop.</a:t>
            </a:r>
          </a:p>
          <a:p>
            <a:endParaRPr lang="en-GB" dirty="0"/>
          </a:p>
          <a:p>
            <a:r>
              <a:rPr lang="en-GB" dirty="0"/>
              <a:t>Sometimes you can have two or three people on the path and you pass them no bother, there is plenty of room</a:t>
            </a:r>
          </a:p>
          <a:p>
            <a:r>
              <a:rPr lang="en-GB" dirty="0"/>
              <a:t>Other times you can have the same number of people of the same size and the path feels full. Why?</a:t>
            </a:r>
          </a:p>
          <a:p>
            <a:endParaRPr lang="en-GB" dirty="0"/>
          </a:p>
          <a:p>
            <a:r>
              <a:rPr lang="en-GB" dirty="0"/>
              <a:t>This is especially worse when there are zombies on the path.</a:t>
            </a:r>
          </a:p>
        </p:txBody>
      </p:sp>
      <p:sp>
        <p:nvSpPr>
          <p:cNvPr id="4" name="Slide Number Placeholder 3"/>
          <p:cNvSpPr>
            <a:spLocks noGrp="1"/>
          </p:cNvSpPr>
          <p:nvPr>
            <p:ph type="sldNum" sz="quarter" idx="5"/>
          </p:nvPr>
        </p:nvSpPr>
        <p:spPr/>
        <p:txBody>
          <a:bodyPr/>
          <a:lstStyle/>
          <a:p>
            <a:fld id="{D5939589-3E79-4C82-AA4A-FE78234FAA59}" type="slidenum">
              <a:rPr lang="en-US" smtClean="0"/>
              <a:t>2</a:t>
            </a:fld>
            <a:endParaRPr lang="en-US" dirty="0"/>
          </a:p>
        </p:txBody>
      </p:sp>
    </p:spTree>
    <p:extLst>
      <p:ext uri="{BB962C8B-B14F-4D97-AF65-F5344CB8AC3E}">
        <p14:creationId xmlns:p14="http://schemas.microsoft.com/office/powerpoint/2010/main" val="81673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should explain</a:t>
            </a:r>
          </a:p>
          <a:p>
            <a:endParaRPr lang="en-GB" dirty="0"/>
          </a:p>
          <a:p>
            <a:r>
              <a:rPr lang="en-GB" dirty="0"/>
              <a:t>This is our traditional zombie, slow, lumbering and just wants to eat your brains</a:t>
            </a:r>
          </a:p>
          <a:p>
            <a:r>
              <a:rPr lang="en-GB" dirty="0"/>
              <a:t>The modern zombie is also slow, lumbering, all over the path and is out looking for likes</a:t>
            </a:r>
          </a:p>
          <a:p>
            <a:r>
              <a:rPr lang="en-GB" dirty="0"/>
              <a:t>Then you might have a cyclist on the path, who is faster and more of a danger but surprisingly easier to deal with</a:t>
            </a:r>
          </a:p>
          <a:p>
            <a:endParaRPr lang="en-GB" dirty="0"/>
          </a:p>
          <a:p>
            <a:r>
              <a:rPr lang="en-GB" dirty="0"/>
              <a:t>When I started to think about it, I thought how will automated cars and robots deal with this sort of thing, where they have to deal with people in four dimensional space</a:t>
            </a:r>
          </a:p>
          <a:p>
            <a:r>
              <a:rPr lang="en-GB" dirty="0"/>
              <a:t>So I started picturing myself as if I were a robot, like a delivery robot. I don’t go around imagining I’m a dalek</a:t>
            </a:r>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366387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to do is diagram out the problem. This has to be in your head…….doesn’t work in real life</a:t>
            </a:r>
          </a:p>
          <a:p>
            <a:endParaRPr lang="en-GB" dirty="0"/>
          </a:p>
          <a:p>
            <a:r>
              <a:rPr lang="en-GB" dirty="0"/>
              <a:t>Stop thinking of people as people, think of them as objects and assign properties to them.</a:t>
            </a:r>
          </a:p>
          <a:p>
            <a:endParaRPr lang="en-GB" dirty="0"/>
          </a:p>
          <a:p>
            <a:r>
              <a:rPr lang="en-GB" dirty="0"/>
              <a:t>First thing is they have a position or set of coordinates. As humans we are very good at judging that providing we know what is very small and what is far away.</a:t>
            </a:r>
          </a:p>
          <a:p>
            <a:endParaRPr lang="en-GB" dirty="0"/>
          </a:p>
          <a:p>
            <a:r>
              <a:rPr lang="en-GB" dirty="0"/>
              <a:t>We can be fairly certain where they are but if this was a computer, we would be drawing a wider ring around to reflect the level of uncertainty.</a:t>
            </a:r>
          </a:p>
          <a:p>
            <a:endParaRPr lang="en-GB" dirty="0"/>
          </a:p>
          <a:p>
            <a:r>
              <a:rPr lang="en-GB" dirty="0"/>
              <a:t>This might feel like the natural path to take but it just doesn’t always seem to work like that</a:t>
            </a:r>
          </a:p>
          <a:p>
            <a:endParaRPr lang="en-GB"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103012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has a size. Some people are bigger but if someone is walking with their arms swinging we consider them a bit bigger</a:t>
            </a:r>
          </a:p>
          <a:p>
            <a:endParaRPr lang="en-GB" dirty="0"/>
          </a:p>
          <a:p>
            <a:r>
              <a:rPr lang="en-GB" dirty="0"/>
              <a:t>The couple are a pair with linked arms so we consider them a wide object and the cyclist is quite long.</a:t>
            </a:r>
          </a:p>
          <a:p>
            <a:endParaRPr lang="en-GB" dirty="0"/>
          </a:p>
          <a:p>
            <a:r>
              <a:rPr lang="en-GB" dirty="0"/>
              <a:t>Then we can assign an area of politeness around them, which is just how close it is considered to get to them without being </a:t>
            </a:r>
            <a:r>
              <a:rPr lang="en-GB" dirty="0" err="1"/>
              <a:t>inpolite</a:t>
            </a:r>
            <a:r>
              <a:rPr lang="en-GB" dirty="0"/>
              <a:t>.</a:t>
            </a:r>
          </a:p>
          <a:p>
            <a:endParaRPr lang="en-GB" dirty="0"/>
          </a:p>
          <a:p>
            <a:r>
              <a:rPr lang="en-GB" dirty="0"/>
              <a:t>This is a softer property, it might change depending on how crowded it is, or just how generally annoyed you are feeling.</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279273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in a velocity.</a:t>
            </a:r>
          </a:p>
          <a:p>
            <a:endParaRPr lang="en-GB" dirty="0"/>
          </a:p>
          <a:p>
            <a:r>
              <a:rPr lang="en-GB" dirty="0"/>
              <a:t>That is a vector of speed and direction so the bigger the arrow the faster they are going.</a:t>
            </a:r>
          </a:p>
          <a:p>
            <a:endParaRPr lang="en-GB" dirty="0"/>
          </a:p>
          <a:p>
            <a:r>
              <a:rPr lang="en-GB" dirty="0"/>
              <a:t>And we have an observed history.</a:t>
            </a:r>
          </a:p>
          <a:p>
            <a:endParaRPr lang="en-GB" dirty="0"/>
          </a:p>
          <a:p>
            <a:r>
              <a:rPr lang="en-GB" dirty="0"/>
              <a:t>The cyclist is going straight, the couple are starting to head to the middle of the path having just passed to the right of the zombie</a:t>
            </a:r>
          </a:p>
          <a:p>
            <a:endParaRPr lang="en-GB" dirty="0"/>
          </a:p>
          <a:p>
            <a:r>
              <a:rPr lang="en-GB" dirty="0"/>
              <a:t>And the zombie has been weaving all over the path oblivious of anything </a:t>
            </a:r>
          </a:p>
        </p:txBody>
      </p:sp>
      <p:sp>
        <p:nvSpPr>
          <p:cNvPr id="4" name="Slide Number Placeholder 3"/>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89757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where it starts to get interesting</a:t>
            </a:r>
          </a:p>
          <a:p>
            <a:endParaRPr lang="en-GB" dirty="0"/>
          </a:p>
          <a:p>
            <a:r>
              <a:rPr lang="en-GB" dirty="0"/>
              <a:t>We can use the history to predict where each person is going to be in the next 5 to 10 seconds.</a:t>
            </a:r>
          </a:p>
          <a:p>
            <a:endParaRPr lang="en-GB" dirty="0"/>
          </a:p>
          <a:p>
            <a:r>
              <a:rPr lang="en-GB" dirty="0"/>
              <a:t>The history shows the cyclist to be going straight so we can be fairly certain they will continue speeding down that path and the orange in front shows where they are likely to be. It gets less certain as we go further into the future, but we can think of that zone of future uncertainty like a spotlight coming out the chest of each person. For the cyclist we know just to avoid that part of the path.</a:t>
            </a:r>
          </a:p>
          <a:p>
            <a:endParaRPr lang="en-GB" dirty="0"/>
          </a:p>
          <a:p>
            <a:r>
              <a:rPr lang="en-GB" dirty="0"/>
              <a:t>For the couple they are drifting slowly into the middle of the path and we are less certain, they might straighten up now they are away from the edge or they might continue going to the other size.</a:t>
            </a:r>
          </a:p>
          <a:p>
            <a:endParaRPr lang="en-GB" dirty="0"/>
          </a:p>
          <a:p>
            <a:r>
              <a:rPr lang="en-GB" dirty="0"/>
              <a:t>The zombie we have no idea, they might change direction again, they might continue coming towards us but they are much slower so there are of uncertainty is shorter.</a:t>
            </a:r>
          </a:p>
          <a:p>
            <a:endParaRPr lang="en-GB" dirty="0"/>
          </a:p>
          <a:p>
            <a:r>
              <a:rPr lang="en-GB" dirty="0"/>
              <a:t>We also have our own area of where we might go or at least want to go. We are a bit more certain because we are in control of that.</a:t>
            </a: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21116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sure we avoid anyone, we want to plan a route which avoids our future position crossing with their future position and now we can suddenly see why a fairly empty path looks very congested.</a:t>
            </a:r>
          </a:p>
          <a:p>
            <a:endParaRPr lang="en-GB" dirty="0"/>
          </a:p>
          <a:p>
            <a:r>
              <a:rPr lang="en-GB" dirty="0"/>
              <a:t>If we were a robot, where we are less certain of the current location, less certain of the history and are not as good as picking up on visual clues in human behaviour, then these zones become much larger and the path becomes very difficult to navigate. A robot will have to be more assertive with some sort of noise.</a:t>
            </a:r>
          </a:p>
          <a:p>
            <a:endParaRPr lang="en-GB" dirty="0"/>
          </a:p>
          <a:p>
            <a:r>
              <a:rPr lang="en-GB" dirty="0"/>
              <a:t>That is it really something for you to think about when you are next trying to navigate a crowd.</a:t>
            </a:r>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382647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anchor="b"/>
          <a:lstStyle>
            <a:lvl1pPr algn="l">
              <a:defRPr sz="6000" b="1" i="0" cap="all" baseline="0"/>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4000" y="3602038"/>
            <a:ext cx="9144000" cy="502823"/>
          </a:xfrm>
        </p:spPr>
        <p:txBody>
          <a:bodyPr anchor="ctr" anchorCtr="0">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11" name="Straight Connector 1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25369"/>
            <a:ext cx="10515600" cy="1325563"/>
          </a:xfrm>
        </p:spPr>
        <p:txBody>
          <a:bodyPr/>
          <a:lstStyle>
            <a:lvl1pPr>
              <a:defRPr sz="5400"/>
            </a:lvl1pPr>
          </a:lstStyle>
          <a:p>
            <a:r>
              <a:rPr lang="en-US" dirty="0"/>
              <a:t>Click to add title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987825"/>
            <a:ext cx="4553712" cy="517249"/>
          </a:xfrm>
        </p:spPr>
        <p:txBody>
          <a:bodyPr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84977"/>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6784848" y="1987825"/>
            <a:ext cx="4553712" cy="517249"/>
          </a:xfrm>
        </p:spPr>
        <p:txBody>
          <a:bodyPr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84848" y="2584977"/>
            <a:ext cx="4553712"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3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839788" y="315430"/>
            <a:ext cx="9486246" cy="1325563"/>
          </a:xfrm>
        </p:spPr>
        <p:txBody>
          <a:bodyPr/>
          <a:lstStyle>
            <a:lvl1pPr>
              <a:defRPr sz="5400"/>
            </a:lvl1pPr>
          </a:lstStyle>
          <a:p>
            <a:r>
              <a:rPr lang="en-US" dirty="0"/>
              <a:t>Click to add title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hasCustomPrompt="1"/>
          </p:nvPr>
        </p:nvSpPr>
        <p:spPr>
          <a:xfrm>
            <a:off x="1444752" y="1838739"/>
            <a:ext cx="2834640" cy="666336"/>
          </a:xfrm>
        </p:spPr>
        <p:txBody>
          <a:bodyPr anchor="ctr">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444752" y="2564709"/>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hasCustomPrompt="1"/>
          </p:nvPr>
        </p:nvSpPr>
        <p:spPr>
          <a:xfrm>
            <a:off x="4983480" y="1838739"/>
            <a:ext cx="2834640" cy="666336"/>
          </a:xfrm>
        </p:spPr>
        <p:txBody>
          <a:bodyPr anchor="ctr">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4983480" y="2564709"/>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hasCustomPrompt="1"/>
          </p:nvPr>
        </p:nvSpPr>
        <p:spPr>
          <a:xfrm>
            <a:off x="8531352" y="1838739"/>
            <a:ext cx="2834640" cy="666336"/>
          </a:xfrm>
        </p:spPr>
        <p:txBody>
          <a:bodyPr anchor="ctr" anchorCtr="0">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hasCustomPrompt="1"/>
          </p:nvPr>
        </p:nvSpPr>
        <p:spPr>
          <a:xfrm>
            <a:off x="8531352" y="2564709"/>
            <a:ext cx="2834640"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add text</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s,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251719" y="136525"/>
            <a:ext cx="4987412" cy="1555115"/>
          </a:xfrm>
        </p:spPr>
        <p:txBody>
          <a:bodyPr anchor="b"/>
          <a:lstStyle>
            <a:lvl1pPr algn="l">
              <a:defRPr sz="4000" b="0" i="0" cap="none" baseline="0"/>
            </a:lvl1pPr>
          </a:lstStyle>
          <a:p>
            <a:r>
              <a:rPr lang="en-US" dirty="0"/>
              <a:t>Click to add title</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251717" y="1801368"/>
            <a:ext cx="4987412"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hasCustomPrompt="1"/>
          </p:nvPr>
        </p:nvSpPr>
        <p:spPr>
          <a:xfrm>
            <a:off x="283464" y="301752"/>
            <a:ext cx="2459736" cy="2505456"/>
          </a:xfrm>
        </p:spPr>
        <p:txBody>
          <a:bodyPr tIns="548640" anchor="t" anchorCtr="0">
            <a:normAutofit/>
          </a:bodyPr>
          <a:lstStyle>
            <a:lvl1pPr algn="ctr">
              <a:buNone/>
              <a:defRPr sz="1600">
                <a:solidFill>
                  <a:schemeClr val="bg1"/>
                </a:solidFill>
              </a:defRPr>
            </a:lvl1pPr>
          </a:lstStyle>
          <a:p>
            <a:r>
              <a:rPr lang="en-US" dirty="0"/>
              <a:t>Click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hasCustomPrompt="1"/>
          </p:nvPr>
        </p:nvSpPr>
        <p:spPr>
          <a:xfrm>
            <a:off x="3044952" y="301752"/>
            <a:ext cx="2459736" cy="2505456"/>
          </a:xfrm>
        </p:spPr>
        <p:txBody>
          <a:bodyPr tIns="548640" anchor="t" anchorCtr="0">
            <a:normAutofit/>
          </a:bodyPr>
          <a:lstStyle>
            <a:lvl1pPr algn="ctr">
              <a:buNone/>
              <a:defRPr sz="1600">
                <a:solidFill>
                  <a:schemeClr val="bg1"/>
                </a:solidFill>
              </a:defRPr>
            </a:lvl1pPr>
          </a:lstStyle>
          <a:p>
            <a:r>
              <a:rPr lang="en-US" dirty="0"/>
              <a:t>Click to add picture</a:t>
            </a:r>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283464" y="3108960"/>
            <a:ext cx="5221224" cy="3447288"/>
          </a:xfrm>
        </p:spPr>
        <p:txBody>
          <a:bodyPr tIns="548640" anchor="t" anchorCtr="0">
            <a:normAutofit/>
          </a:bodyPr>
          <a:lstStyle>
            <a:lvl1pPr algn="ctr">
              <a:buNone/>
              <a:defRPr sz="1600">
                <a:solidFill>
                  <a:schemeClr val="bg1"/>
                </a:solidFill>
              </a:defRPr>
            </a:lvl1pPr>
          </a:lstStyle>
          <a:p>
            <a:r>
              <a:rPr lang="en-US" dirty="0"/>
              <a:t>Click to add picture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 uri="{C183D7F6-B498-43B3-948B-1728B52AA6E4}">
                <adec:decorative xmlns:adec="http://schemas.microsoft.com/office/drawing/2017/decorative" val="1"/>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933206" y="585216"/>
            <a:ext cx="5103602" cy="2276856"/>
          </a:xfrm>
        </p:spPr>
        <p:txBody>
          <a:bodyPr anchor="b"/>
          <a:lstStyle>
            <a:lvl1pPr algn="r">
              <a:defRPr sz="4800" b="1" cap="all" spc="400" baseline="0">
                <a:solidFill>
                  <a:schemeClr val="bg1"/>
                </a:solidFill>
              </a:defRPr>
            </a:lvl1pPr>
          </a:lstStyle>
          <a:p>
            <a:r>
              <a:rPr lang="en-US" dirty="0"/>
              <a:t>Click to add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hasCustomPrompt="1"/>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tIns="457200" anchor="t" anchorCtr="0">
            <a:noAutofit/>
          </a:bodyPr>
          <a:lstStyle>
            <a:lvl1pPr algn="ctr">
              <a:buNone/>
              <a:defRPr sz="1400">
                <a:solidFill>
                  <a:schemeClr val="bg1"/>
                </a:solidFill>
              </a:defRPr>
            </a:lvl1pPr>
          </a:lstStyle>
          <a:p>
            <a:r>
              <a:rPr lang="en-US" dirty="0"/>
              <a:t>Click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hasCustomPrompt="1"/>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tIns="457200" anchor="t" anchorCtr="0">
            <a:noAutofit/>
          </a:bodyPr>
          <a:lstStyle>
            <a:lvl1pPr algn="ctr">
              <a:buNone/>
              <a:defRPr sz="1400">
                <a:solidFill>
                  <a:schemeClr val="bg1"/>
                </a:solidFill>
              </a:defRPr>
            </a:lvl1pPr>
          </a:lstStyle>
          <a:p>
            <a:r>
              <a:rPr lang="en-US" dirty="0"/>
              <a:t>Click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hasCustomPrompt="1"/>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tIns="457200" anchor="t" anchorCtr="0">
            <a:noAutofit/>
          </a:bodyPr>
          <a:lstStyle>
            <a:lvl1pPr algn="ctr">
              <a:buNone/>
              <a:defRPr sz="14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933206" y="3127248"/>
            <a:ext cx="5103602" cy="1124712"/>
          </a:xfrm>
        </p:spPr>
        <p:txBody>
          <a:bodyPr/>
          <a:lstStyle>
            <a:lvl1pPr marL="0" indent="0" algn="r">
              <a:buNone/>
              <a:defRPr sz="1800">
                <a:solidFill>
                  <a:schemeClr val="bg1"/>
                </a:solidFill>
              </a:defRPr>
            </a:lvl1pPr>
          </a:lstStyle>
          <a:p>
            <a:pPr lvl="0"/>
            <a:r>
              <a:rPr lang="en-US" dirty="0"/>
              <a:t>Click to add text</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hasCustomPrompt="1"/>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tIns="457200" anchor="t" anchorCtr="0">
            <a:noAutofit/>
          </a:bodyPr>
          <a:lstStyle>
            <a:lvl1pPr algn="ctr">
              <a:buNone/>
              <a:defRPr sz="1400">
                <a:solidFill>
                  <a:schemeClr val="bg1"/>
                </a:solidFill>
              </a:defRPr>
            </a:lvl1pPr>
          </a:lstStyle>
          <a:p>
            <a:r>
              <a:rPr lang="en-US" dirty="0"/>
              <a:t>Click to add picture</a:t>
            </a:r>
          </a:p>
        </p:txBody>
      </p:sp>
      <p:sp>
        <p:nvSpPr>
          <p:cNvPr id="8" name="Graphic 32">
            <a:extLst>
              <a:ext uri="{FF2B5EF4-FFF2-40B4-BE49-F238E27FC236}">
                <a16:creationId xmlns:a16="http://schemas.microsoft.com/office/drawing/2014/main" id="{846CD0EA-B0AA-4845-81A5-4ADD7C58B12F}"/>
              </a:ext>
              <a:ext uri="{C183D7F6-B498-43B3-948B-1728B52AA6E4}">
                <adec:decorative xmlns:adec="http://schemas.microsoft.com/office/drawing/2017/decorative" val="1"/>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 uri="{C183D7F6-B498-43B3-948B-1728B52AA6E4}">
                <adec:decorative xmlns:adec="http://schemas.microsoft.com/office/drawing/2017/decorative" val="1"/>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 uri="{C183D7F6-B498-43B3-948B-1728B52AA6E4}">
                <adec:decorative xmlns:adec="http://schemas.microsoft.com/office/drawing/2017/decorative" val="1"/>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colorful">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357809"/>
            <a:ext cx="6272784" cy="3080335"/>
          </a:xfrm>
        </p:spPr>
        <p:txBody>
          <a:bodyPr anchor="b"/>
          <a:lstStyle>
            <a:lvl1pPr algn="l">
              <a:defRPr sz="5400" b="1" i="0" cap="all" spc="40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5641848" y="4700016"/>
            <a:ext cx="5093208" cy="1197864"/>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7843462"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4000" b="1" cap="all" spc="400" baseline="0">
                <a:solidFill>
                  <a:schemeClr val="bg1"/>
                </a:solidFill>
              </a:defRPr>
            </a:lvl1pPr>
          </a:lstStyle>
          <a:p>
            <a:r>
              <a:rPr lang="en-US" dirty="0"/>
              <a:t>Click to add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202936" y="3127248"/>
            <a:ext cx="5833872" cy="3118104"/>
          </a:xfrm>
        </p:spPr>
        <p:txBody>
          <a:bodyPr/>
          <a:lstStyle>
            <a:lvl1pPr marL="0" indent="0" algn="r">
              <a:buNone/>
              <a:defRPr sz="1800">
                <a:solidFill>
                  <a:schemeClr val="bg1"/>
                </a:solidFill>
              </a:defRPr>
            </a:lvl1pPr>
          </a:lstStyle>
          <a:p>
            <a:pPr lvl="0"/>
            <a:r>
              <a:rPr lang="en-US" dirty="0"/>
              <a:t>Click to add text</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804672" y="1335024"/>
            <a:ext cx="6190488" cy="1179576"/>
          </a:xfrm>
        </p:spPr>
        <p:txBody>
          <a:bodyPr lIns="91440" tIns="45720" rIns="91440" bIns="45720" anchor="b"/>
          <a:lstStyle>
            <a:lvl1pPr>
              <a:defRPr sz="4000"/>
            </a:lvl1pPr>
          </a:lstStyle>
          <a:p>
            <a:r>
              <a:rPr lang="en-US" dirty="0"/>
              <a:t>Click to add title</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a:lstStyle>
            <a:lvl1pPr>
              <a:defRPr baseline="0">
                <a:solidFill>
                  <a:schemeClr val="accent2"/>
                </a:solidFill>
              </a:defRPr>
            </a:lvl1pPr>
          </a:lstStyle>
          <a:p>
            <a:r>
              <a:rPr lang="en-US" dirty="0"/>
              <a:t>Presentation 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850392" y="2825496"/>
            <a:ext cx="6190488" cy="3346704"/>
          </a:xfrm>
        </p:spPr>
        <p:txBody>
          <a:bodyPr/>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lvl1pPr>
          </a:lstStyle>
          <a:p>
            <a:r>
              <a:rPr lang="en-US" dirty="0"/>
              <a:t>Click to add picture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 uri="{C183D7F6-B498-43B3-948B-1728B52AA6E4}">
                <adec:decorative xmlns:adec="http://schemas.microsoft.com/office/drawing/2017/decorative" val="1"/>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p:spPr>
        <p:txBody>
          <a:bodyPr anchor="b">
            <a:noAutofit/>
          </a:bodyPr>
          <a:lstStyle>
            <a:lvl1pPr algn="ctr">
              <a:defRPr sz="6000" b="1" i="0" cap="all" spc="40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527048" y="3838890"/>
            <a:ext cx="9144000" cy="450613"/>
          </a:xfrm>
        </p:spPr>
        <p:txBody>
          <a:bodyPr anchor="ctr" anchorCtr="0">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Graphic 12">
            <a:extLst>
              <a:ext uri="{FF2B5EF4-FFF2-40B4-BE49-F238E27FC236}">
                <a16:creationId xmlns:a16="http://schemas.microsoft.com/office/drawing/2014/main" id="{8A41917E-4B97-447C-98AB-970D625F1DE6}"/>
              </a:ext>
              <a:ext uri="{C183D7F6-B498-43B3-948B-1728B52AA6E4}">
                <adec:decorative xmlns:adec="http://schemas.microsoft.com/office/drawing/2017/decorative" val="1"/>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3B3FD238-4561-4AF8-A1F1-185B0CAFE2AC}"/>
              </a:ext>
              <a:ext uri="{C183D7F6-B498-43B3-948B-1728B52AA6E4}">
                <adec:decorative xmlns:adec="http://schemas.microsoft.com/office/drawing/2017/decorative" val="1"/>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BAB9414C-AE69-4648-873E-9CE6B2DF8A71}"/>
              </a:ext>
              <a:ext uri="{C183D7F6-B498-43B3-948B-1728B52AA6E4}">
                <adec:decorative xmlns:adec="http://schemas.microsoft.com/office/drawing/2017/decorative" val="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Graphic 22">
            <a:extLst>
              <a:ext uri="{FF2B5EF4-FFF2-40B4-BE49-F238E27FC236}">
                <a16:creationId xmlns:a16="http://schemas.microsoft.com/office/drawing/2014/main" id="{3BF75235-4E6E-4184-82A5-EE6FE7993BBC}"/>
              </a:ext>
              <a:ext uri="{C183D7F6-B498-43B3-948B-1728B52AA6E4}">
                <adec:decorative xmlns:adec="http://schemas.microsoft.com/office/drawing/2017/decorative" val="1"/>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E66FE37C-2F4B-42DA-BFF6-92DD00BDC49B}"/>
              </a:ext>
              <a:ext uri="{C183D7F6-B498-43B3-948B-1728B52AA6E4}">
                <adec:decorative xmlns:adec="http://schemas.microsoft.com/office/drawing/2017/decorative" val="1"/>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3" name="Graphic 23">
            <a:extLst>
              <a:ext uri="{FF2B5EF4-FFF2-40B4-BE49-F238E27FC236}">
                <a16:creationId xmlns:a16="http://schemas.microsoft.com/office/drawing/2014/main" id="{DDD38822-731A-48DA-A8A0-FBBAF7A6D65D}"/>
              </a:ext>
              <a:ext uri="{C183D7F6-B498-43B3-948B-1728B52AA6E4}">
                <adec:decorative xmlns:adec="http://schemas.microsoft.com/office/drawing/2017/decorative" val="1"/>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838200" y="136525"/>
            <a:ext cx="10515600" cy="1509713"/>
          </a:xfrm>
        </p:spPr>
        <p:txBody>
          <a:bodyPr/>
          <a:lstStyle>
            <a:lvl1pPr>
              <a:defRPr sz="5400"/>
            </a:lvl1pPr>
          </a:lstStyle>
          <a:p>
            <a:r>
              <a:rPr lang="en-US" dirty="0"/>
              <a:t>Click to add 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838200" y="2201661"/>
            <a:ext cx="10515600" cy="39753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D8DA9DAA-006C-4F4B-980E-E3DF019B24E2}"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41248"/>
            <a:ext cx="4434840" cy="3236976"/>
          </a:xfrm>
        </p:spPr>
        <p:txBody>
          <a:bodyPr anchor="b"/>
          <a:lstStyle>
            <a:lvl1pPr algn="l">
              <a:lnSpc>
                <a:spcPct val="110000"/>
              </a:lnSpc>
              <a:spcBef>
                <a:spcPts val="1000"/>
              </a:spcBef>
              <a:defRPr sz="3600" b="0" i="0" cap="none" baseline="0"/>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6391655" y="4300068"/>
            <a:ext cx="4434835" cy="510474"/>
          </a:xfrm>
        </p:spPr>
        <p:txBody>
          <a:bodyPr anchor="ctr" anchorCtr="0">
            <a:no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283464"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 uri="{C183D7F6-B498-43B3-948B-1728B52AA6E4}">
                <adec:decorative xmlns:adec="http://schemas.microsoft.com/office/drawing/2017/decorative" val="1"/>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2">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7863840" cy="1325563"/>
          </a:xfrm>
        </p:spPr>
        <p:txBody>
          <a:bodyPr/>
          <a:lstStyle>
            <a:lvl1pPr>
              <a:defRPr sz="4000" b="1" cap="all" spc="400" baseline="0">
                <a:solidFill>
                  <a:schemeClr val="bg1"/>
                </a:solidFill>
              </a:defRPr>
            </a:lvl1pPr>
          </a:lstStyle>
          <a:p>
            <a:r>
              <a:rPr lang="en-US" dirty="0"/>
              <a:t>Click to add title</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a:lstStyle>
            <a:lvl1pPr>
              <a:defRPr>
                <a:solidFill>
                  <a:schemeClr val="bg1"/>
                </a:solidFill>
              </a:defRPr>
            </a:lvl1pPr>
          </a:lstStyle>
          <a:p>
            <a:r>
              <a:rPr lang="en-US" dirty="0"/>
              <a:t>Presentation 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576072" y="1825625"/>
            <a:ext cx="10771632"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9" name="Graphic 22">
            <a:extLst>
              <a:ext uri="{FF2B5EF4-FFF2-40B4-BE49-F238E27FC236}">
                <a16:creationId xmlns:a16="http://schemas.microsoft.com/office/drawing/2014/main" id="{4EADA2ED-8A8C-4D17-8798-F26BF3B4CE25}"/>
              </a:ext>
              <a:ext uri="{C183D7F6-B498-43B3-948B-1728B52AA6E4}">
                <adec:decorative xmlns:adec="http://schemas.microsoft.com/office/drawing/2017/decorative" val="1"/>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3">
            <a:extLst>
              <a:ext uri="{FF2B5EF4-FFF2-40B4-BE49-F238E27FC236}">
                <a16:creationId xmlns:a16="http://schemas.microsoft.com/office/drawing/2014/main" id="{54AB3A25-6605-4446-9E53-ACEECD25E27B}"/>
              </a:ext>
              <a:ext uri="{C183D7F6-B498-43B3-948B-1728B52AA6E4}">
                <adec:decorative xmlns:adec="http://schemas.microsoft.com/office/drawing/2017/decorative" val="1"/>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hasCustomPrompt="1"/>
          </p:nvPr>
        </p:nvSpPr>
        <p:spPr>
          <a:xfrm>
            <a:off x="838200" y="188843"/>
            <a:ext cx="10515600" cy="1457395"/>
          </a:xfrm>
        </p:spPr>
        <p:txBody>
          <a:bodyPr/>
          <a:lstStyle/>
          <a:p>
            <a:r>
              <a:rPr lang="en-US" dirty="0"/>
              <a:t>Click to add title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hasCustomPrompt="1"/>
          </p:nvPr>
        </p:nvSpPr>
        <p:spPr>
          <a:xfrm>
            <a:off x="1444752"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hasCustomPrompt="1"/>
          </p:nvPr>
        </p:nvSpPr>
        <p:spPr>
          <a:xfrm>
            <a:off x="6784848" y="1825625"/>
            <a:ext cx="4553712"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FB7E8F4-3FB3-45AB-A381-9093CA95AAEE}"/>
              </a:ext>
              <a:ext uri="{C183D7F6-B498-43B3-948B-1728B52AA6E4}">
                <adec:decorative xmlns:adec="http://schemas.microsoft.com/office/drawing/2017/decorative" val="1"/>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2" name="Graphic 16">
            <a:extLst>
              <a:ext uri="{FF2B5EF4-FFF2-40B4-BE49-F238E27FC236}">
                <a16:creationId xmlns:a16="http://schemas.microsoft.com/office/drawing/2014/main" id="{83CE1DAA-30A3-41AE-8AE1-A7EE5C48A6F3}"/>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4" name="Graphic 14">
            <a:extLst>
              <a:ext uri="{FF2B5EF4-FFF2-40B4-BE49-F238E27FC236}">
                <a16:creationId xmlns:a16="http://schemas.microsoft.com/office/drawing/2014/main" id="{065162DD-7ACB-4F9C-90DD-24C743035892}"/>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1"/>
            <a:ext cx="10515600"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da/photo/546793"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298448" y="357809"/>
            <a:ext cx="6272784" cy="3080335"/>
          </a:xfrm>
        </p:spPr>
        <p:txBody>
          <a:bodyPr/>
          <a:lstStyle/>
          <a:p>
            <a:r>
              <a:rPr lang="en-US" dirty="0"/>
              <a:t>How to avoid Zombies</a:t>
            </a: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5641848" y="4700016"/>
            <a:ext cx="5093208" cy="1197864"/>
          </a:xfrm>
        </p:spPr>
        <p:txBody>
          <a:bodyPr/>
          <a:lstStyle/>
          <a:p>
            <a:r>
              <a:rPr lang="en-US" dirty="0"/>
              <a:t>David Hartburn</a:t>
            </a:r>
          </a:p>
          <a:p>
            <a:r>
              <a:rPr lang="en-US" dirty="0"/>
              <a:t>(what is my twitter, if I remember to look at it)</a:t>
            </a:r>
          </a:p>
          <a:p>
            <a:endParaRPr lang="en-US"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5202936" y="585216"/>
            <a:ext cx="5833872" cy="2276856"/>
          </a:xfrm>
        </p:spPr>
        <p:txBody>
          <a:bodyPr/>
          <a:lstStyle/>
          <a:p>
            <a:r>
              <a:rPr lang="en-US" dirty="0"/>
              <a:t>Most difficult object to avoid?</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8610600" y="201168"/>
            <a:ext cx="2743200" cy="365125"/>
          </a:xfrm>
        </p:spPr>
        <p:txBody>
          <a:bodyPr/>
          <a:lstStyle/>
          <a:p>
            <a:fld id="{D8DA9DAA-006C-4F4B-980E-E3DF019B24E2}" type="slidenum">
              <a:rPr lang="en-US" smtClean="0"/>
              <a:pPr/>
              <a:t>10</a:t>
            </a:fld>
            <a:endParaRPr lang="en-US" dirty="0"/>
          </a:p>
        </p:txBody>
      </p:sp>
      <p:pic>
        <p:nvPicPr>
          <p:cNvPr id="6" name="Picture Placeholder 5">
            <a:extLst>
              <a:ext uri="{FF2B5EF4-FFF2-40B4-BE49-F238E27FC236}">
                <a16:creationId xmlns:a16="http://schemas.microsoft.com/office/drawing/2014/main" id="{4642631A-6ABE-41EA-A308-9CF1230F1421}"/>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a:stretch/>
        </p:blipFill>
        <p:spPr>
          <a:xfrm>
            <a:off x="1366431" y="2530058"/>
            <a:ext cx="4849433" cy="3707971"/>
          </a:xfrm>
        </p:spPr>
      </p:pic>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5202936" y="3127248"/>
            <a:ext cx="5833872" cy="3118104"/>
          </a:xfrm>
        </p:spPr>
        <p:txBody>
          <a:bodyPr>
            <a:normAutofit/>
          </a:bodyPr>
          <a:lstStyle/>
          <a:p>
            <a:r>
              <a:rPr lang="en-US" sz="3200" dirty="0"/>
              <a:t>Takes up a lot of space</a:t>
            </a:r>
          </a:p>
          <a:p>
            <a:r>
              <a:rPr lang="en-US" sz="3200" dirty="0"/>
              <a:t>Erratic in movement</a:t>
            </a:r>
          </a:p>
        </p:txBody>
      </p:sp>
      <p:sp>
        <p:nvSpPr>
          <p:cNvPr id="2" name="TextBox 1">
            <a:extLst>
              <a:ext uri="{FF2B5EF4-FFF2-40B4-BE49-F238E27FC236}">
                <a16:creationId xmlns:a16="http://schemas.microsoft.com/office/drawing/2014/main" id="{16359328-6C62-51A4-1247-A0FAD48FF45E}"/>
              </a:ext>
            </a:extLst>
          </p:cNvPr>
          <p:cNvSpPr txBox="1"/>
          <p:nvPr/>
        </p:nvSpPr>
        <p:spPr>
          <a:xfrm>
            <a:off x="6096000" y="5371433"/>
            <a:ext cx="5527497" cy="769441"/>
          </a:xfrm>
          <a:prstGeom prst="rect">
            <a:avLst/>
          </a:prstGeom>
          <a:noFill/>
        </p:spPr>
        <p:txBody>
          <a:bodyPr wrap="square" rtlCol="0">
            <a:spAutoFit/>
          </a:bodyPr>
          <a:lstStyle/>
          <a:p>
            <a:pPr algn="ctr"/>
            <a:r>
              <a:rPr lang="en-GB" sz="4400" b="1" dirty="0">
                <a:solidFill>
                  <a:schemeClr val="tx2">
                    <a:lumMod val="10000"/>
                    <a:lumOff val="90000"/>
                  </a:schemeClr>
                </a:solidFill>
              </a:rPr>
              <a:t>Thank You</a:t>
            </a:r>
          </a:p>
        </p:txBody>
      </p:sp>
    </p:spTree>
    <p:extLst>
      <p:ext uri="{BB962C8B-B14F-4D97-AF65-F5344CB8AC3E}">
        <p14:creationId xmlns:p14="http://schemas.microsoft.com/office/powerpoint/2010/main" val="16135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88CC44-FF57-F0E2-6970-9A1F3C6EA2BB}"/>
              </a:ext>
            </a:extLst>
          </p:cNvPr>
          <p:cNvSpPr>
            <a:spLocks noGrp="1"/>
          </p:cNvSpPr>
          <p:nvPr>
            <p:ph type="title"/>
          </p:nvPr>
        </p:nvSpPr>
        <p:spPr/>
        <p:txBody>
          <a:bodyPr/>
          <a:lstStyle/>
          <a:p>
            <a:r>
              <a:rPr lang="en-GB" dirty="0"/>
              <a:t>The problem……</a:t>
            </a:r>
          </a:p>
        </p:txBody>
      </p:sp>
      <p:sp>
        <p:nvSpPr>
          <p:cNvPr id="7" name="Content Placeholder 6">
            <a:extLst>
              <a:ext uri="{FF2B5EF4-FFF2-40B4-BE49-F238E27FC236}">
                <a16:creationId xmlns:a16="http://schemas.microsoft.com/office/drawing/2014/main" id="{4BBF36E2-0569-3097-1C93-4C464DE3817B}"/>
              </a:ext>
            </a:extLst>
          </p:cNvPr>
          <p:cNvSpPr>
            <a:spLocks noGrp="1"/>
          </p:cNvSpPr>
          <p:nvPr>
            <p:ph idx="1"/>
          </p:nvPr>
        </p:nvSpPr>
        <p:spPr/>
        <p:txBody>
          <a:bodyPr/>
          <a:lstStyle/>
          <a:p>
            <a:r>
              <a:rPr lang="en-GB" dirty="0"/>
              <a:t>Add picture of Whitstable sea front…..</a:t>
            </a:r>
          </a:p>
        </p:txBody>
      </p:sp>
    </p:spTree>
    <p:extLst>
      <p:ext uri="{BB962C8B-B14F-4D97-AF65-F5344CB8AC3E}">
        <p14:creationId xmlns:p14="http://schemas.microsoft.com/office/powerpoint/2010/main" val="295745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7045F-30FB-D1C5-A815-BCE432509E4A}"/>
              </a:ext>
            </a:extLst>
          </p:cNvPr>
          <p:cNvSpPr>
            <a:spLocks noGrp="1"/>
          </p:cNvSpPr>
          <p:nvPr>
            <p:ph type="title"/>
          </p:nvPr>
        </p:nvSpPr>
        <p:spPr>
          <a:xfrm>
            <a:off x="786829" y="445697"/>
            <a:ext cx="3086528" cy="1457395"/>
          </a:xfrm>
        </p:spPr>
        <p:txBody>
          <a:bodyPr/>
          <a:lstStyle/>
          <a:p>
            <a:pPr algn="ctr"/>
            <a:r>
              <a:rPr lang="en-GB" dirty="0"/>
              <a:t>Traditional zombie</a:t>
            </a:r>
          </a:p>
        </p:txBody>
      </p:sp>
      <p:pic>
        <p:nvPicPr>
          <p:cNvPr id="10" name="Content Placeholder 9" descr="Cartoon zombie wearing a suit and tie&#10;&#10;Description automatically generated">
            <a:extLst>
              <a:ext uri="{FF2B5EF4-FFF2-40B4-BE49-F238E27FC236}">
                <a16:creationId xmlns:a16="http://schemas.microsoft.com/office/drawing/2014/main" id="{4BEBDCC0-4D48-87A5-4733-F493CAC28FE0}"/>
              </a:ext>
            </a:extLst>
          </p:cNvPr>
          <p:cNvPicPr>
            <a:picLocks noGrp="1" noChangeAspect="1"/>
          </p:cNvPicPr>
          <p:nvPr>
            <p:ph sz="half" idx="1"/>
          </p:nvPr>
        </p:nvPicPr>
        <p:blipFill>
          <a:blip r:embed="rId3"/>
          <a:stretch>
            <a:fillRect/>
          </a:stretch>
        </p:blipFill>
        <p:spPr>
          <a:xfrm>
            <a:off x="1695800" y="1978975"/>
            <a:ext cx="1489190" cy="2385367"/>
          </a:xfrm>
        </p:spPr>
      </p:pic>
      <p:pic>
        <p:nvPicPr>
          <p:cNvPr id="8" name="Content Placeholder 7" descr="Man smiling at cell phone">
            <a:extLst>
              <a:ext uri="{FF2B5EF4-FFF2-40B4-BE49-F238E27FC236}">
                <a16:creationId xmlns:a16="http://schemas.microsoft.com/office/drawing/2014/main" id="{6C4B9C8C-9A4C-528D-072C-5C07F0316C95}"/>
              </a:ext>
            </a:extLst>
          </p:cNvPr>
          <p:cNvPicPr>
            <a:picLocks noGrp="1" noChangeAspect="1"/>
          </p:cNvPicPr>
          <p:nvPr>
            <p:ph sz="half" idx="2"/>
          </p:nvPr>
        </p:nvPicPr>
        <p:blipFill rotWithShape="1">
          <a:blip r:embed="rId4"/>
          <a:srcRect l="33505" t="18516" r="13661"/>
          <a:stretch/>
        </p:blipFill>
        <p:spPr>
          <a:xfrm>
            <a:off x="4837806" y="2208944"/>
            <a:ext cx="2405475" cy="2476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itle 3">
            <a:extLst>
              <a:ext uri="{FF2B5EF4-FFF2-40B4-BE49-F238E27FC236}">
                <a16:creationId xmlns:a16="http://schemas.microsoft.com/office/drawing/2014/main" id="{66ECE6F8-97F6-3E01-A935-4D92EF101959}"/>
              </a:ext>
            </a:extLst>
          </p:cNvPr>
          <p:cNvSpPr txBox="1">
            <a:spLocks/>
          </p:cNvSpPr>
          <p:nvPr/>
        </p:nvSpPr>
        <p:spPr>
          <a:xfrm>
            <a:off x="4561726" y="480428"/>
            <a:ext cx="2763748" cy="1457395"/>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Phone zombie</a:t>
            </a:r>
          </a:p>
        </p:txBody>
      </p:sp>
      <p:pic>
        <p:nvPicPr>
          <p:cNvPr id="13" name="Picture 12" descr="Senior biker cycling">
            <a:extLst>
              <a:ext uri="{FF2B5EF4-FFF2-40B4-BE49-F238E27FC236}">
                <a16:creationId xmlns:a16="http://schemas.microsoft.com/office/drawing/2014/main" id="{DE8D021A-CD3F-9E2E-4661-728D0FCA7152}"/>
              </a:ext>
            </a:extLst>
          </p:cNvPr>
          <p:cNvPicPr>
            <a:picLocks noChangeAspect="1"/>
          </p:cNvPicPr>
          <p:nvPr/>
        </p:nvPicPr>
        <p:blipFill rotWithShape="1">
          <a:blip r:embed="rId5"/>
          <a:srcRect l="34178" t="14682" r="17782"/>
          <a:stretch/>
        </p:blipFill>
        <p:spPr>
          <a:xfrm>
            <a:off x="8377718" y="1903092"/>
            <a:ext cx="3027453" cy="3584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itle 3">
            <a:extLst>
              <a:ext uri="{FF2B5EF4-FFF2-40B4-BE49-F238E27FC236}">
                <a16:creationId xmlns:a16="http://schemas.microsoft.com/office/drawing/2014/main" id="{A12B7774-99C6-3425-6E82-F515411FDAD2}"/>
              </a:ext>
            </a:extLst>
          </p:cNvPr>
          <p:cNvSpPr txBox="1">
            <a:spLocks/>
          </p:cNvSpPr>
          <p:nvPr/>
        </p:nvSpPr>
        <p:spPr>
          <a:xfrm>
            <a:off x="8509570" y="445698"/>
            <a:ext cx="2763748" cy="104405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Cyclist</a:t>
            </a:r>
          </a:p>
        </p:txBody>
      </p:sp>
    </p:spTree>
    <p:extLst>
      <p:ext uri="{BB962C8B-B14F-4D97-AF65-F5344CB8AC3E}">
        <p14:creationId xmlns:p14="http://schemas.microsoft.com/office/powerpoint/2010/main" val="11300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oy robot with multiple arms&#10;&#10;Description automatically generated">
            <a:extLst>
              <a:ext uri="{FF2B5EF4-FFF2-40B4-BE49-F238E27FC236}">
                <a16:creationId xmlns:a16="http://schemas.microsoft.com/office/drawing/2014/main" id="{D2FF5676-27AC-D694-8001-B4776EE5DB95}"/>
              </a:ext>
            </a:extLst>
          </p:cNvPr>
          <p:cNvPicPr>
            <a:picLocks noGrp="1" noChangeAspect="1"/>
          </p:cNvPicPr>
          <p:nvPr>
            <p:ph sz="half" idx="2"/>
          </p:nvPr>
        </p:nvPicPr>
        <p:blipFill>
          <a:blip r:embed="rId2"/>
          <a:stretch>
            <a:fillRect/>
          </a:stretch>
        </p:blipFill>
        <p:spPr>
          <a:xfrm>
            <a:off x="1925170" y="1253331"/>
            <a:ext cx="3587436" cy="4351338"/>
          </a:xfrm>
        </p:spPr>
      </p:pic>
      <p:sp>
        <p:nvSpPr>
          <p:cNvPr id="7" name="TextBox 6">
            <a:extLst>
              <a:ext uri="{FF2B5EF4-FFF2-40B4-BE49-F238E27FC236}">
                <a16:creationId xmlns:a16="http://schemas.microsoft.com/office/drawing/2014/main" id="{BBF158F5-D3F5-A69B-F911-CEF3C158FF69}"/>
              </a:ext>
            </a:extLst>
          </p:cNvPr>
          <p:cNvSpPr txBox="1"/>
          <p:nvPr/>
        </p:nvSpPr>
        <p:spPr>
          <a:xfrm>
            <a:off x="6739847" y="1674688"/>
            <a:ext cx="3634328" cy="1446550"/>
          </a:xfrm>
          <a:prstGeom prst="rect">
            <a:avLst/>
          </a:prstGeom>
          <a:noFill/>
        </p:spPr>
        <p:txBody>
          <a:bodyPr wrap="none" rtlCol="0">
            <a:spAutoFit/>
          </a:bodyPr>
          <a:lstStyle/>
          <a:p>
            <a:r>
              <a:rPr lang="en-GB" sz="4400" dirty="0"/>
              <a:t>I know.</a:t>
            </a:r>
          </a:p>
          <a:p>
            <a:r>
              <a:rPr lang="en-GB" sz="4400" dirty="0"/>
              <a:t>NOT a robot.</a:t>
            </a:r>
          </a:p>
        </p:txBody>
      </p:sp>
    </p:spTree>
    <p:extLst>
      <p:ext uri="{BB962C8B-B14F-4D97-AF65-F5344CB8AC3E}">
        <p14:creationId xmlns:p14="http://schemas.microsoft.com/office/powerpoint/2010/main" val="66417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FD89E-C032-4C1E-E7A1-06ABFCA7FB70}"/>
              </a:ext>
            </a:extLst>
          </p:cNvPr>
          <p:cNvSpPr>
            <a:spLocks noGrp="1"/>
          </p:cNvSpPr>
          <p:nvPr>
            <p:ph type="title"/>
          </p:nvPr>
        </p:nvSpPr>
        <p:spPr>
          <a:xfrm>
            <a:off x="942392" y="404794"/>
            <a:ext cx="10411408" cy="745056"/>
          </a:xfrm>
        </p:spPr>
        <p:txBody>
          <a:bodyPr/>
          <a:lstStyle/>
          <a:p>
            <a:r>
              <a:rPr lang="en-GB" dirty="0"/>
              <a:t>Diagram it out</a:t>
            </a:r>
          </a:p>
        </p:txBody>
      </p:sp>
      <p:sp>
        <p:nvSpPr>
          <p:cNvPr id="6" name="Rectangle 5">
            <a:extLst>
              <a:ext uri="{FF2B5EF4-FFF2-40B4-BE49-F238E27FC236}">
                <a16:creationId xmlns:a16="http://schemas.microsoft.com/office/drawing/2014/main" id="{2A0426A1-4A55-8253-4942-D7DD5768A0AC}"/>
              </a:ext>
            </a:extLst>
          </p:cNvPr>
          <p:cNvSpPr>
            <a:spLocks noGrp="1" noRot="1" noMove="1" noResize="1" noEditPoints="1" noAdjustHandles="1" noChangeArrowheads="1" noChangeShapeType="1"/>
          </p:cNvSpPr>
          <p:nvPr/>
        </p:nvSpPr>
        <p:spPr>
          <a:xfrm>
            <a:off x="942392" y="2281646"/>
            <a:ext cx="11005768" cy="448304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9461BE68-F951-0D09-9BAE-FC67F226E71A}"/>
              </a:ext>
            </a:extLst>
          </p:cNvPr>
          <p:cNvSpPr/>
          <p:nvPr/>
        </p:nvSpPr>
        <p:spPr>
          <a:xfrm>
            <a:off x="868369" y="444805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9F960B-3C34-8988-3B1E-79A2A2DDDB43}"/>
              </a:ext>
            </a:extLst>
          </p:cNvPr>
          <p:cNvSpPr/>
          <p:nvPr/>
        </p:nvSpPr>
        <p:spPr>
          <a:xfrm>
            <a:off x="5215758" y="308827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C47C8F5-DE2F-16C6-DA44-097B2C05F4D7}"/>
              </a:ext>
            </a:extLst>
          </p:cNvPr>
          <p:cNvSpPr/>
          <p:nvPr/>
        </p:nvSpPr>
        <p:spPr>
          <a:xfrm>
            <a:off x="7464301" y="315400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2FDA07-7878-018B-825F-028684DF13A3}"/>
              </a:ext>
            </a:extLst>
          </p:cNvPr>
          <p:cNvSpPr/>
          <p:nvPr/>
        </p:nvSpPr>
        <p:spPr>
          <a:xfrm>
            <a:off x="10526486" y="603908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D65A0-D8F2-5329-E2C6-E98B70AEFC0B}"/>
              </a:ext>
            </a:extLst>
          </p:cNvPr>
          <p:cNvSpPr txBox="1"/>
          <p:nvPr/>
        </p:nvSpPr>
        <p:spPr>
          <a:xfrm>
            <a:off x="874973" y="3828974"/>
            <a:ext cx="530915" cy="369332"/>
          </a:xfrm>
          <a:prstGeom prst="rect">
            <a:avLst/>
          </a:prstGeom>
          <a:noFill/>
        </p:spPr>
        <p:txBody>
          <a:bodyPr wrap="none" rtlCol="0">
            <a:spAutoFit/>
          </a:bodyPr>
          <a:lstStyle/>
          <a:p>
            <a:r>
              <a:rPr lang="en-GB" dirty="0"/>
              <a:t>Me</a:t>
            </a:r>
          </a:p>
        </p:txBody>
      </p:sp>
      <p:sp>
        <p:nvSpPr>
          <p:cNvPr id="14" name="TextBox 13">
            <a:extLst>
              <a:ext uri="{FF2B5EF4-FFF2-40B4-BE49-F238E27FC236}">
                <a16:creationId xmlns:a16="http://schemas.microsoft.com/office/drawing/2014/main" id="{7335D0F3-A859-1E10-8ADF-43B8721B7982}"/>
              </a:ext>
            </a:extLst>
          </p:cNvPr>
          <p:cNvSpPr txBox="1"/>
          <p:nvPr/>
        </p:nvSpPr>
        <p:spPr>
          <a:xfrm>
            <a:off x="4780667" y="2626077"/>
            <a:ext cx="1018227" cy="369332"/>
          </a:xfrm>
          <a:prstGeom prst="rect">
            <a:avLst/>
          </a:prstGeom>
          <a:noFill/>
        </p:spPr>
        <p:txBody>
          <a:bodyPr wrap="none" rtlCol="0">
            <a:spAutoFit/>
          </a:bodyPr>
          <a:lstStyle/>
          <a:p>
            <a:r>
              <a:rPr lang="en-GB" dirty="0"/>
              <a:t>Zombie</a:t>
            </a:r>
          </a:p>
        </p:txBody>
      </p:sp>
      <p:sp>
        <p:nvSpPr>
          <p:cNvPr id="15" name="TextBox 14">
            <a:extLst>
              <a:ext uri="{FF2B5EF4-FFF2-40B4-BE49-F238E27FC236}">
                <a16:creationId xmlns:a16="http://schemas.microsoft.com/office/drawing/2014/main" id="{DB2D093C-7034-59C0-FBE9-4BF4F893772A}"/>
              </a:ext>
            </a:extLst>
          </p:cNvPr>
          <p:cNvSpPr txBox="1"/>
          <p:nvPr/>
        </p:nvSpPr>
        <p:spPr>
          <a:xfrm>
            <a:off x="10674532" y="5803343"/>
            <a:ext cx="902811" cy="369332"/>
          </a:xfrm>
          <a:prstGeom prst="rect">
            <a:avLst/>
          </a:prstGeom>
          <a:noFill/>
        </p:spPr>
        <p:txBody>
          <a:bodyPr wrap="none" rtlCol="0">
            <a:spAutoFit/>
          </a:bodyPr>
          <a:lstStyle/>
          <a:p>
            <a:r>
              <a:rPr lang="en-GB" dirty="0"/>
              <a:t>Cyclist</a:t>
            </a:r>
          </a:p>
        </p:txBody>
      </p:sp>
      <p:sp>
        <p:nvSpPr>
          <p:cNvPr id="16" name="TextBox 15">
            <a:extLst>
              <a:ext uri="{FF2B5EF4-FFF2-40B4-BE49-F238E27FC236}">
                <a16:creationId xmlns:a16="http://schemas.microsoft.com/office/drawing/2014/main" id="{79391F02-F6A6-FC4F-9494-5E6662E4EEC5}"/>
              </a:ext>
            </a:extLst>
          </p:cNvPr>
          <p:cNvSpPr txBox="1"/>
          <p:nvPr/>
        </p:nvSpPr>
        <p:spPr>
          <a:xfrm>
            <a:off x="7224821" y="2721593"/>
            <a:ext cx="954107" cy="369332"/>
          </a:xfrm>
          <a:prstGeom prst="rect">
            <a:avLst/>
          </a:prstGeom>
          <a:noFill/>
        </p:spPr>
        <p:txBody>
          <a:bodyPr wrap="none" rtlCol="0">
            <a:spAutoFit/>
          </a:bodyPr>
          <a:lstStyle/>
          <a:p>
            <a:r>
              <a:rPr lang="en-GB" dirty="0"/>
              <a:t>Couple</a:t>
            </a:r>
          </a:p>
        </p:txBody>
      </p:sp>
      <p:cxnSp>
        <p:nvCxnSpPr>
          <p:cNvPr id="50" name="Straight Arrow Connector 49">
            <a:extLst>
              <a:ext uri="{FF2B5EF4-FFF2-40B4-BE49-F238E27FC236}">
                <a16:creationId xmlns:a16="http://schemas.microsoft.com/office/drawing/2014/main" id="{BE3B392F-008E-090E-84AD-EA8A5F1CBC35}"/>
              </a:ext>
            </a:extLst>
          </p:cNvPr>
          <p:cNvCxnSpPr/>
          <p:nvPr/>
        </p:nvCxnSpPr>
        <p:spPr>
          <a:xfrm>
            <a:off x="1140430" y="4540117"/>
            <a:ext cx="8469199" cy="371047"/>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33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FD89E-C032-4C1E-E7A1-06ABFCA7FB70}"/>
              </a:ext>
            </a:extLst>
          </p:cNvPr>
          <p:cNvSpPr>
            <a:spLocks noGrp="1"/>
          </p:cNvSpPr>
          <p:nvPr>
            <p:ph type="title"/>
          </p:nvPr>
        </p:nvSpPr>
        <p:spPr>
          <a:xfrm>
            <a:off x="942392" y="404794"/>
            <a:ext cx="10411408" cy="745056"/>
          </a:xfrm>
        </p:spPr>
        <p:txBody>
          <a:bodyPr/>
          <a:lstStyle/>
          <a:p>
            <a:r>
              <a:rPr lang="en-GB" dirty="0"/>
              <a:t>Assign size and politeness</a:t>
            </a:r>
          </a:p>
        </p:txBody>
      </p:sp>
      <p:sp>
        <p:nvSpPr>
          <p:cNvPr id="6" name="Rectangle 5">
            <a:extLst>
              <a:ext uri="{FF2B5EF4-FFF2-40B4-BE49-F238E27FC236}">
                <a16:creationId xmlns:a16="http://schemas.microsoft.com/office/drawing/2014/main" id="{2A0426A1-4A55-8253-4942-D7DD5768A0AC}"/>
              </a:ext>
            </a:extLst>
          </p:cNvPr>
          <p:cNvSpPr>
            <a:spLocks noGrp="1" noRot="1" noMove="1" noResize="1" noEditPoints="1" noAdjustHandles="1" noChangeArrowheads="1" noChangeShapeType="1"/>
          </p:cNvSpPr>
          <p:nvPr/>
        </p:nvSpPr>
        <p:spPr>
          <a:xfrm>
            <a:off x="942392" y="2281646"/>
            <a:ext cx="11005768" cy="448304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9461BE68-F951-0D09-9BAE-FC67F226E71A}"/>
              </a:ext>
            </a:extLst>
          </p:cNvPr>
          <p:cNvSpPr/>
          <p:nvPr/>
        </p:nvSpPr>
        <p:spPr>
          <a:xfrm>
            <a:off x="868369" y="444805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9F960B-3C34-8988-3B1E-79A2A2DDDB43}"/>
              </a:ext>
            </a:extLst>
          </p:cNvPr>
          <p:cNvSpPr/>
          <p:nvPr/>
        </p:nvSpPr>
        <p:spPr>
          <a:xfrm>
            <a:off x="5215758" y="308827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C47C8F5-DE2F-16C6-DA44-097B2C05F4D7}"/>
              </a:ext>
            </a:extLst>
          </p:cNvPr>
          <p:cNvSpPr/>
          <p:nvPr/>
        </p:nvSpPr>
        <p:spPr>
          <a:xfrm>
            <a:off x="7464301" y="315400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2FDA07-7878-018B-825F-028684DF13A3}"/>
              </a:ext>
            </a:extLst>
          </p:cNvPr>
          <p:cNvSpPr/>
          <p:nvPr/>
        </p:nvSpPr>
        <p:spPr>
          <a:xfrm>
            <a:off x="10526486" y="603908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D65A0-D8F2-5329-E2C6-E98B70AEFC0B}"/>
              </a:ext>
            </a:extLst>
          </p:cNvPr>
          <p:cNvSpPr txBox="1"/>
          <p:nvPr/>
        </p:nvSpPr>
        <p:spPr>
          <a:xfrm>
            <a:off x="874973" y="3828974"/>
            <a:ext cx="530915" cy="369332"/>
          </a:xfrm>
          <a:prstGeom prst="rect">
            <a:avLst/>
          </a:prstGeom>
          <a:noFill/>
        </p:spPr>
        <p:txBody>
          <a:bodyPr wrap="none" rtlCol="0">
            <a:spAutoFit/>
          </a:bodyPr>
          <a:lstStyle/>
          <a:p>
            <a:r>
              <a:rPr lang="en-GB" dirty="0"/>
              <a:t>Me</a:t>
            </a:r>
          </a:p>
        </p:txBody>
      </p:sp>
      <p:sp>
        <p:nvSpPr>
          <p:cNvPr id="14" name="TextBox 13">
            <a:extLst>
              <a:ext uri="{FF2B5EF4-FFF2-40B4-BE49-F238E27FC236}">
                <a16:creationId xmlns:a16="http://schemas.microsoft.com/office/drawing/2014/main" id="{7335D0F3-A859-1E10-8ADF-43B8721B7982}"/>
              </a:ext>
            </a:extLst>
          </p:cNvPr>
          <p:cNvSpPr txBox="1"/>
          <p:nvPr/>
        </p:nvSpPr>
        <p:spPr>
          <a:xfrm>
            <a:off x="4780664" y="2281646"/>
            <a:ext cx="1018227" cy="369332"/>
          </a:xfrm>
          <a:prstGeom prst="rect">
            <a:avLst/>
          </a:prstGeom>
          <a:noFill/>
        </p:spPr>
        <p:txBody>
          <a:bodyPr wrap="none" rtlCol="0">
            <a:spAutoFit/>
          </a:bodyPr>
          <a:lstStyle/>
          <a:p>
            <a:r>
              <a:rPr lang="en-GB" dirty="0"/>
              <a:t>Zombie</a:t>
            </a:r>
          </a:p>
        </p:txBody>
      </p:sp>
      <p:sp>
        <p:nvSpPr>
          <p:cNvPr id="15" name="TextBox 14">
            <a:extLst>
              <a:ext uri="{FF2B5EF4-FFF2-40B4-BE49-F238E27FC236}">
                <a16:creationId xmlns:a16="http://schemas.microsoft.com/office/drawing/2014/main" id="{DB2D093C-7034-59C0-FBE9-4BF4F893772A}"/>
              </a:ext>
            </a:extLst>
          </p:cNvPr>
          <p:cNvSpPr txBox="1"/>
          <p:nvPr/>
        </p:nvSpPr>
        <p:spPr>
          <a:xfrm>
            <a:off x="10674532" y="5803343"/>
            <a:ext cx="902811" cy="369332"/>
          </a:xfrm>
          <a:prstGeom prst="rect">
            <a:avLst/>
          </a:prstGeom>
          <a:noFill/>
        </p:spPr>
        <p:txBody>
          <a:bodyPr wrap="none" rtlCol="0">
            <a:spAutoFit/>
          </a:bodyPr>
          <a:lstStyle/>
          <a:p>
            <a:r>
              <a:rPr lang="en-GB" dirty="0"/>
              <a:t>Cyclist</a:t>
            </a:r>
          </a:p>
        </p:txBody>
      </p:sp>
      <p:sp>
        <p:nvSpPr>
          <p:cNvPr id="2" name="Oval 1">
            <a:extLst>
              <a:ext uri="{FF2B5EF4-FFF2-40B4-BE49-F238E27FC236}">
                <a16:creationId xmlns:a16="http://schemas.microsoft.com/office/drawing/2014/main" id="{1D006A04-4FC0-0B43-2CB5-EA88A922EBB6}"/>
              </a:ext>
            </a:extLst>
          </p:cNvPr>
          <p:cNvSpPr/>
          <p:nvPr/>
        </p:nvSpPr>
        <p:spPr>
          <a:xfrm>
            <a:off x="4956575" y="2828935"/>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8672E76-C6B1-0977-4700-653870FE76FB}"/>
              </a:ext>
            </a:extLst>
          </p:cNvPr>
          <p:cNvSpPr/>
          <p:nvPr/>
        </p:nvSpPr>
        <p:spPr>
          <a:xfrm>
            <a:off x="7174775" y="2571615"/>
            <a:ext cx="666409" cy="13337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9391F02-F6A6-FC4F-9494-5E6662E4EEC5}"/>
              </a:ext>
            </a:extLst>
          </p:cNvPr>
          <p:cNvSpPr txBox="1"/>
          <p:nvPr/>
        </p:nvSpPr>
        <p:spPr>
          <a:xfrm>
            <a:off x="7907127" y="2281646"/>
            <a:ext cx="954107" cy="369332"/>
          </a:xfrm>
          <a:prstGeom prst="rect">
            <a:avLst/>
          </a:prstGeom>
          <a:noFill/>
        </p:spPr>
        <p:txBody>
          <a:bodyPr wrap="none" rtlCol="0">
            <a:spAutoFit/>
          </a:bodyPr>
          <a:lstStyle/>
          <a:p>
            <a:r>
              <a:rPr lang="en-GB" dirty="0"/>
              <a:t>Couple</a:t>
            </a:r>
          </a:p>
        </p:txBody>
      </p:sp>
      <p:sp>
        <p:nvSpPr>
          <p:cNvPr id="4" name="Oval 3">
            <a:extLst>
              <a:ext uri="{FF2B5EF4-FFF2-40B4-BE49-F238E27FC236}">
                <a16:creationId xmlns:a16="http://schemas.microsoft.com/office/drawing/2014/main" id="{46165CFA-A942-68C8-B15E-6BC87F929EB3}"/>
              </a:ext>
            </a:extLst>
          </p:cNvPr>
          <p:cNvSpPr/>
          <p:nvPr/>
        </p:nvSpPr>
        <p:spPr>
          <a:xfrm>
            <a:off x="9573628" y="5698046"/>
            <a:ext cx="2053762" cy="83230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74372A-6524-BF7B-3FA9-1230EA73C097}"/>
              </a:ext>
            </a:extLst>
          </p:cNvPr>
          <p:cNvSpPr/>
          <p:nvPr/>
        </p:nvSpPr>
        <p:spPr>
          <a:xfrm>
            <a:off x="4630098" y="2590925"/>
            <a:ext cx="1319361" cy="1235761"/>
          </a:xfrm>
          <a:prstGeom prst="ellipse">
            <a:avLst/>
          </a:prstGeom>
          <a:noFill/>
          <a:ln w="1905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3" name="Oval 12">
            <a:extLst>
              <a:ext uri="{FF2B5EF4-FFF2-40B4-BE49-F238E27FC236}">
                <a16:creationId xmlns:a16="http://schemas.microsoft.com/office/drawing/2014/main" id="{34C5FB07-84FB-5EC3-0903-653737185AC1}"/>
              </a:ext>
            </a:extLst>
          </p:cNvPr>
          <p:cNvSpPr/>
          <p:nvPr/>
        </p:nvSpPr>
        <p:spPr>
          <a:xfrm>
            <a:off x="6930803" y="2151472"/>
            <a:ext cx="1120173" cy="2187032"/>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7" name="Oval 16">
            <a:extLst>
              <a:ext uri="{FF2B5EF4-FFF2-40B4-BE49-F238E27FC236}">
                <a16:creationId xmlns:a16="http://schemas.microsoft.com/office/drawing/2014/main" id="{2217E26F-C263-5964-75E5-933BDCE22FA4}"/>
              </a:ext>
            </a:extLst>
          </p:cNvPr>
          <p:cNvSpPr/>
          <p:nvPr/>
        </p:nvSpPr>
        <p:spPr>
          <a:xfrm>
            <a:off x="8967148" y="5526296"/>
            <a:ext cx="3118675" cy="1175803"/>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31" name="Oval 30">
            <a:extLst>
              <a:ext uri="{FF2B5EF4-FFF2-40B4-BE49-F238E27FC236}">
                <a16:creationId xmlns:a16="http://schemas.microsoft.com/office/drawing/2014/main" id="{63181AD1-CA14-86CA-394B-C3BAF8F5D0EC}"/>
              </a:ext>
            </a:extLst>
          </p:cNvPr>
          <p:cNvSpPr/>
          <p:nvPr/>
        </p:nvSpPr>
        <p:spPr>
          <a:xfrm>
            <a:off x="609187" y="4174826"/>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85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13" grpId="0" animBg="1"/>
      <p:bldP spid="17"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FD89E-C032-4C1E-E7A1-06ABFCA7FB70}"/>
              </a:ext>
            </a:extLst>
          </p:cNvPr>
          <p:cNvSpPr>
            <a:spLocks noGrp="1"/>
          </p:cNvSpPr>
          <p:nvPr>
            <p:ph type="title"/>
          </p:nvPr>
        </p:nvSpPr>
        <p:spPr>
          <a:xfrm>
            <a:off x="942392" y="404794"/>
            <a:ext cx="10411408" cy="745056"/>
          </a:xfrm>
        </p:spPr>
        <p:txBody>
          <a:bodyPr/>
          <a:lstStyle/>
          <a:p>
            <a:r>
              <a:rPr lang="en-GB" dirty="0"/>
              <a:t>Add a velocity</a:t>
            </a:r>
          </a:p>
        </p:txBody>
      </p:sp>
      <p:sp>
        <p:nvSpPr>
          <p:cNvPr id="6" name="Rectangle 5">
            <a:extLst>
              <a:ext uri="{FF2B5EF4-FFF2-40B4-BE49-F238E27FC236}">
                <a16:creationId xmlns:a16="http://schemas.microsoft.com/office/drawing/2014/main" id="{2A0426A1-4A55-8253-4942-D7DD5768A0AC}"/>
              </a:ext>
            </a:extLst>
          </p:cNvPr>
          <p:cNvSpPr>
            <a:spLocks noGrp="1" noRot="1" noMove="1" noResize="1" noEditPoints="1" noAdjustHandles="1" noChangeArrowheads="1" noChangeShapeType="1"/>
          </p:cNvSpPr>
          <p:nvPr/>
        </p:nvSpPr>
        <p:spPr>
          <a:xfrm>
            <a:off x="942392" y="2281646"/>
            <a:ext cx="11005768" cy="448304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8" name="Oval 7">
            <a:extLst>
              <a:ext uri="{FF2B5EF4-FFF2-40B4-BE49-F238E27FC236}">
                <a16:creationId xmlns:a16="http://schemas.microsoft.com/office/drawing/2014/main" id="{9461BE68-F951-0D09-9BAE-FC67F226E71A}"/>
              </a:ext>
            </a:extLst>
          </p:cNvPr>
          <p:cNvSpPr/>
          <p:nvPr/>
        </p:nvSpPr>
        <p:spPr>
          <a:xfrm>
            <a:off x="868369" y="444805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9F960B-3C34-8988-3B1E-79A2A2DDDB43}"/>
              </a:ext>
            </a:extLst>
          </p:cNvPr>
          <p:cNvSpPr/>
          <p:nvPr/>
        </p:nvSpPr>
        <p:spPr>
          <a:xfrm>
            <a:off x="5215758" y="308827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C47C8F5-DE2F-16C6-DA44-097B2C05F4D7}"/>
              </a:ext>
            </a:extLst>
          </p:cNvPr>
          <p:cNvSpPr/>
          <p:nvPr/>
        </p:nvSpPr>
        <p:spPr>
          <a:xfrm>
            <a:off x="7464301" y="315400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2FDA07-7878-018B-825F-028684DF13A3}"/>
              </a:ext>
            </a:extLst>
          </p:cNvPr>
          <p:cNvSpPr/>
          <p:nvPr/>
        </p:nvSpPr>
        <p:spPr>
          <a:xfrm>
            <a:off x="10526486" y="603908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D65A0-D8F2-5329-E2C6-E98B70AEFC0B}"/>
              </a:ext>
            </a:extLst>
          </p:cNvPr>
          <p:cNvSpPr txBox="1"/>
          <p:nvPr/>
        </p:nvSpPr>
        <p:spPr>
          <a:xfrm>
            <a:off x="874973" y="3828974"/>
            <a:ext cx="530915" cy="369332"/>
          </a:xfrm>
          <a:prstGeom prst="rect">
            <a:avLst/>
          </a:prstGeom>
          <a:noFill/>
        </p:spPr>
        <p:txBody>
          <a:bodyPr wrap="none" rtlCol="0">
            <a:spAutoFit/>
          </a:bodyPr>
          <a:lstStyle/>
          <a:p>
            <a:r>
              <a:rPr lang="en-GB" dirty="0"/>
              <a:t>Me</a:t>
            </a:r>
          </a:p>
        </p:txBody>
      </p:sp>
      <p:sp>
        <p:nvSpPr>
          <p:cNvPr id="14" name="TextBox 13">
            <a:extLst>
              <a:ext uri="{FF2B5EF4-FFF2-40B4-BE49-F238E27FC236}">
                <a16:creationId xmlns:a16="http://schemas.microsoft.com/office/drawing/2014/main" id="{7335D0F3-A859-1E10-8ADF-43B8721B7982}"/>
              </a:ext>
            </a:extLst>
          </p:cNvPr>
          <p:cNvSpPr txBox="1"/>
          <p:nvPr/>
        </p:nvSpPr>
        <p:spPr>
          <a:xfrm>
            <a:off x="4782941" y="2276246"/>
            <a:ext cx="1018227" cy="369332"/>
          </a:xfrm>
          <a:prstGeom prst="rect">
            <a:avLst/>
          </a:prstGeom>
          <a:noFill/>
        </p:spPr>
        <p:txBody>
          <a:bodyPr wrap="none" rtlCol="0">
            <a:spAutoFit/>
          </a:bodyPr>
          <a:lstStyle/>
          <a:p>
            <a:r>
              <a:rPr lang="en-GB" dirty="0"/>
              <a:t>Zombie</a:t>
            </a:r>
          </a:p>
        </p:txBody>
      </p:sp>
      <p:sp>
        <p:nvSpPr>
          <p:cNvPr id="15" name="TextBox 14">
            <a:extLst>
              <a:ext uri="{FF2B5EF4-FFF2-40B4-BE49-F238E27FC236}">
                <a16:creationId xmlns:a16="http://schemas.microsoft.com/office/drawing/2014/main" id="{DB2D093C-7034-59C0-FBE9-4BF4F893772A}"/>
              </a:ext>
            </a:extLst>
          </p:cNvPr>
          <p:cNvSpPr txBox="1"/>
          <p:nvPr/>
        </p:nvSpPr>
        <p:spPr>
          <a:xfrm>
            <a:off x="10674532" y="5803343"/>
            <a:ext cx="902811" cy="369332"/>
          </a:xfrm>
          <a:prstGeom prst="rect">
            <a:avLst/>
          </a:prstGeom>
          <a:noFill/>
        </p:spPr>
        <p:txBody>
          <a:bodyPr wrap="none" rtlCol="0">
            <a:spAutoFit/>
          </a:bodyPr>
          <a:lstStyle/>
          <a:p>
            <a:r>
              <a:rPr lang="en-GB" dirty="0"/>
              <a:t>Cyclist</a:t>
            </a:r>
          </a:p>
        </p:txBody>
      </p:sp>
      <p:sp>
        <p:nvSpPr>
          <p:cNvPr id="16" name="TextBox 15">
            <a:extLst>
              <a:ext uri="{FF2B5EF4-FFF2-40B4-BE49-F238E27FC236}">
                <a16:creationId xmlns:a16="http://schemas.microsoft.com/office/drawing/2014/main" id="{79391F02-F6A6-FC4F-9494-5E6662E4EEC5}"/>
              </a:ext>
            </a:extLst>
          </p:cNvPr>
          <p:cNvSpPr txBox="1"/>
          <p:nvPr/>
        </p:nvSpPr>
        <p:spPr>
          <a:xfrm>
            <a:off x="7888497" y="2296890"/>
            <a:ext cx="954107" cy="369332"/>
          </a:xfrm>
          <a:prstGeom prst="rect">
            <a:avLst/>
          </a:prstGeom>
          <a:noFill/>
        </p:spPr>
        <p:txBody>
          <a:bodyPr wrap="none" rtlCol="0">
            <a:spAutoFit/>
          </a:bodyPr>
          <a:lstStyle/>
          <a:p>
            <a:r>
              <a:rPr lang="en-GB" dirty="0"/>
              <a:t>Couple</a:t>
            </a:r>
          </a:p>
        </p:txBody>
      </p:sp>
      <p:sp>
        <p:nvSpPr>
          <p:cNvPr id="2" name="Oval 1">
            <a:extLst>
              <a:ext uri="{FF2B5EF4-FFF2-40B4-BE49-F238E27FC236}">
                <a16:creationId xmlns:a16="http://schemas.microsoft.com/office/drawing/2014/main" id="{1D006A04-4FC0-0B43-2CB5-EA88A922EBB6}"/>
              </a:ext>
            </a:extLst>
          </p:cNvPr>
          <p:cNvSpPr/>
          <p:nvPr/>
        </p:nvSpPr>
        <p:spPr>
          <a:xfrm>
            <a:off x="4956575" y="2828935"/>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8672E76-C6B1-0977-4700-653870FE76FB}"/>
              </a:ext>
            </a:extLst>
          </p:cNvPr>
          <p:cNvSpPr/>
          <p:nvPr/>
        </p:nvSpPr>
        <p:spPr>
          <a:xfrm>
            <a:off x="7174775" y="2571615"/>
            <a:ext cx="666409" cy="13337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6165CFA-A942-68C8-B15E-6BC87F929EB3}"/>
              </a:ext>
            </a:extLst>
          </p:cNvPr>
          <p:cNvSpPr/>
          <p:nvPr/>
        </p:nvSpPr>
        <p:spPr>
          <a:xfrm>
            <a:off x="9573628" y="5698046"/>
            <a:ext cx="2053762" cy="83230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74372A-6524-BF7B-3FA9-1230EA73C097}"/>
              </a:ext>
            </a:extLst>
          </p:cNvPr>
          <p:cNvSpPr/>
          <p:nvPr/>
        </p:nvSpPr>
        <p:spPr>
          <a:xfrm>
            <a:off x="4630098" y="2590925"/>
            <a:ext cx="1319361" cy="1235761"/>
          </a:xfrm>
          <a:prstGeom prst="ellipse">
            <a:avLst/>
          </a:prstGeom>
          <a:noFill/>
          <a:ln w="1905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3" name="Oval 12">
            <a:extLst>
              <a:ext uri="{FF2B5EF4-FFF2-40B4-BE49-F238E27FC236}">
                <a16:creationId xmlns:a16="http://schemas.microsoft.com/office/drawing/2014/main" id="{34C5FB07-84FB-5EC3-0903-653737185AC1}"/>
              </a:ext>
            </a:extLst>
          </p:cNvPr>
          <p:cNvSpPr/>
          <p:nvPr/>
        </p:nvSpPr>
        <p:spPr>
          <a:xfrm>
            <a:off x="6930803" y="2151472"/>
            <a:ext cx="1120173" cy="2187032"/>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7" name="Oval 16">
            <a:extLst>
              <a:ext uri="{FF2B5EF4-FFF2-40B4-BE49-F238E27FC236}">
                <a16:creationId xmlns:a16="http://schemas.microsoft.com/office/drawing/2014/main" id="{2217E26F-C263-5964-75E5-933BDCE22FA4}"/>
              </a:ext>
            </a:extLst>
          </p:cNvPr>
          <p:cNvSpPr/>
          <p:nvPr/>
        </p:nvSpPr>
        <p:spPr>
          <a:xfrm>
            <a:off x="8967148" y="5526296"/>
            <a:ext cx="3118675" cy="1175803"/>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1F97162-EFE9-64F1-3343-DBB50A293289}"/>
              </a:ext>
            </a:extLst>
          </p:cNvPr>
          <p:cNvCxnSpPr>
            <a:cxnSpLocks/>
            <a:stCxn id="9" idx="2"/>
          </p:cNvCxnSpPr>
          <p:nvPr/>
        </p:nvCxnSpPr>
        <p:spPr>
          <a:xfrm flipH="1">
            <a:off x="4556588" y="3163389"/>
            <a:ext cx="659170" cy="3843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EB4D96E-B4EF-3780-D9BE-2BC2FB94FB2B}"/>
              </a:ext>
            </a:extLst>
          </p:cNvPr>
          <p:cNvCxnSpPr/>
          <p:nvPr/>
        </p:nvCxnSpPr>
        <p:spPr>
          <a:xfrm flipH="1">
            <a:off x="7790223" y="6114197"/>
            <a:ext cx="273626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AF72479-5EEC-EE82-6A65-E44670DE4006}"/>
              </a:ext>
            </a:extLst>
          </p:cNvPr>
          <p:cNvCxnSpPr>
            <a:cxnSpLocks/>
          </p:cNvCxnSpPr>
          <p:nvPr/>
        </p:nvCxnSpPr>
        <p:spPr>
          <a:xfrm>
            <a:off x="7628688" y="3268247"/>
            <a:ext cx="1042701" cy="58745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8FD30FB-AC52-C395-143C-51557BC04DF5}"/>
              </a:ext>
            </a:extLst>
          </p:cNvPr>
          <p:cNvCxnSpPr>
            <a:cxnSpLocks/>
          </p:cNvCxnSpPr>
          <p:nvPr/>
        </p:nvCxnSpPr>
        <p:spPr>
          <a:xfrm>
            <a:off x="1140431" y="4523170"/>
            <a:ext cx="1387012" cy="161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3181AD1-CA14-86CA-394B-C3BAF8F5D0EC}"/>
              </a:ext>
            </a:extLst>
          </p:cNvPr>
          <p:cNvSpPr/>
          <p:nvPr/>
        </p:nvSpPr>
        <p:spPr>
          <a:xfrm>
            <a:off x="609187" y="4174826"/>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FAB21338-19DD-EE04-292D-8B954014E43A}"/>
              </a:ext>
            </a:extLst>
          </p:cNvPr>
          <p:cNvSpPr/>
          <p:nvPr/>
        </p:nvSpPr>
        <p:spPr>
          <a:xfrm>
            <a:off x="6082301" y="2537717"/>
            <a:ext cx="1366463" cy="678094"/>
          </a:xfrm>
          <a:custGeom>
            <a:avLst/>
            <a:gdLst>
              <a:gd name="connsiteX0" fmla="*/ 1366463 w 1366463"/>
              <a:gd name="connsiteY0" fmla="*/ 678094 h 678094"/>
              <a:gd name="connsiteX1" fmla="*/ 976045 w 1366463"/>
              <a:gd name="connsiteY1" fmla="*/ 410966 h 678094"/>
              <a:gd name="connsiteX2" fmla="*/ 441789 w 1366463"/>
              <a:gd name="connsiteY2" fmla="*/ 154112 h 678094"/>
              <a:gd name="connsiteX3" fmla="*/ 0 w 1366463"/>
              <a:gd name="connsiteY3" fmla="*/ 0 h 678094"/>
              <a:gd name="connsiteX4" fmla="*/ 0 w 1366463"/>
              <a:gd name="connsiteY4" fmla="*/ 0 h 6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463" h="678094">
                <a:moveTo>
                  <a:pt x="1366463" y="678094"/>
                </a:moveTo>
                <a:cubicBezTo>
                  <a:pt x="1248310" y="588195"/>
                  <a:pt x="1130157" y="498296"/>
                  <a:pt x="976045" y="410966"/>
                </a:cubicBezTo>
                <a:cubicBezTo>
                  <a:pt x="821933" y="323636"/>
                  <a:pt x="604463" y="222606"/>
                  <a:pt x="441789" y="154112"/>
                </a:cubicBezTo>
                <a:cubicBezTo>
                  <a:pt x="279115" y="85618"/>
                  <a:pt x="0" y="0"/>
                  <a:pt x="0" y="0"/>
                </a:cubicBezTo>
                <a:lnTo>
                  <a:pt x="0" y="0"/>
                </a:lnTo>
              </a:path>
            </a:pathLst>
          </a:cu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0049056D-6DDA-5240-31C6-7FE5F2B28D1E}"/>
              </a:ext>
            </a:extLst>
          </p:cNvPr>
          <p:cNvCxnSpPr>
            <a:cxnSpLocks/>
          </p:cNvCxnSpPr>
          <p:nvPr/>
        </p:nvCxnSpPr>
        <p:spPr>
          <a:xfrm>
            <a:off x="10674532" y="6114197"/>
            <a:ext cx="1192120" cy="58478"/>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47" name="Freeform: Shape 46">
            <a:extLst>
              <a:ext uri="{FF2B5EF4-FFF2-40B4-BE49-F238E27FC236}">
                <a16:creationId xmlns:a16="http://schemas.microsoft.com/office/drawing/2014/main" id="{DC76161D-AF39-40B7-D510-38E3E9F1EDBC}"/>
              </a:ext>
            </a:extLst>
          </p:cNvPr>
          <p:cNvSpPr/>
          <p:nvPr/>
        </p:nvSpPr>
        <p:spPr>
          <a:xfrm>
            <a:off x="5404207" y="3082247"/>
            <a:ext cx="1006867" cy="400692"/>
          </a:xfrm>
          <a:custGeom>
            <a:avLst/>
            <a:gdLst>
              <a:gd name="connsiteX0" fmla="*/ 0 w 1006867"/>
              <a:gd name="connsiteY0" fmla="*/ 71919 h 400692"/>
              <a:gd name="connsiteX1" fmla="*/ 30822 w 1006867"/>
              <a:gd name="connsiteY1" fmla="*/ 20549 h 400692"/>
              <a:gd name="connsiteX2" fmla="*/ 102741 w 1006867"/>
              <a:gd name="connsiteY2" fmla="*/ 0 h 400692"/>
              <a:gd name="connsiteX3" fmla="*/ 143838 w 1006867"/>
              <a:gd name="connsiteY3" fmla="*/ 10274 h 400692"/>
              <a:gd name="connsiteX4" fmla="*/ 174660 w 1006867"/>
              <a:gd name="connsiteY4" fmla="*/ 61645 h 400692"/>
              <a:gd name="connsiteX5" fmla="*/ 184935 w 1006867"/>
              <a:gd name="connsiteY5" fmla="*/ 102742 h 400692"/>
              <a:gd name="connsiteX6" fmla="*/ 246580 w 1006867"/>
              <a:gd name="connsiteY6" fmla="*/ 184935 h 400692"/>
              <a:gd name="connsiteX7" fmla="*/ 277402 w 1006867"/>
              <a:gd name="connsiteY7" fmla="*/ 226032 h 400692"/>
              <a:gd name="connsiteX8" fmla="*/ 297950 w 1006867"/>
              <a:gd name="connsiteY8" fmla="*/ 256854 h 400692"/>
              <a:gd name="connsiteX9" fmla="*/ 359595 w 1006867"/>
              <a:gd name="connsiteY9" fmla="*/ 277402 h 400692"/>
              <a:gd name="connsiteX10" fmla="*/ 390418 w 1006867"/>
              <a:gd name="connsiteY10" fmla="*/ 287677 h 400692"/>
              <a:gd name="connsiteX11" fmla="*/ 698642 w 1006867"/>
              <a:gd name="connsiteY11" fmla="*/ 308225 h 400692"/>
              <a:gd name="connsiteX12" fmla="*/ 760287 w 1006867"/>
              <a:gd name="connsiteY12" fmla="*/ 380144 h 400692"/>
              <a:gd name="connsiteX13" fmla="*/ 821932 w 1006867"/>
              <a:gd name="connsiteY13" fmla="*/ 400692 h 400692"/>
              <a:gd name="connsiteX14" fmla="*/ 945222 w 1006867"/>
              <a:gd name="connsiteY14" fmla="*/ 390418 h 400692"/>
              <a:gd name="connsiteX15" fmla="*/ 1006867 w 1006867"/>
              <a:gd name="connsiteY15" fmla="*/ 349322 h 400692"/>
              <a:gd name="connsiteX16" fmla="*/ 1006867 w 1006867"/>
              <a:gd name="connsiteY16" fmla="*/ 328773 h 4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867" h="400692">
                <a:moveTo>
                  <a:pt x="0" y="71919"/>
                </a:moveTo>
                <a:cubicBezTo>
                  <a:pt x="10274" y="54796"/>
                  <a:pt x="16702" y="34669"/>
                  <a:pt x="30822" y="20549"/>
                </a:cubicBezTo>
                <a:cubicBezTo>
                  <a:pt x="35736" y="15635"/>
                  <a:pt x="102383" y="90"/>
                  <a:pt x="102741" y="0"/>
                </a:cubicBezTo>
                <a:cubicBezTo>
                  <a:pt x="116440" y="3425"/>
                  <a:pt x="131208" y="3959"/>
                  <a:pt x="143838" y="10274"/>
                </a:cubicBezTo>
                <a:cubicBezTo>
                  <a:pt x="165354" y="21032"/>
                  <a:pt x="168802" y="41141"/>
                  <a:pt x="174660" y="61645"/>
                </a:cubicBezTo>
                <a:cubicBezTo>
                  <a:pt x="178539" y="75222"/>
                  <a:pt x="178620" y="90112"/>
                  <a:pt x="184935" y="102742"/>
                </a:cubicBezTo>
                <a:cubicBezTo>
                  <a:pt x="226595" y="186063"/>
                  <a:pt x="210454" y="141584"/>
                  <a:pt x="246580" y="184935"/>
                </a:cubicBezTo>
                <a:cubicBezTo>
                  <a:pt x="257542" y="198090"/>
                  <a:pt x="267449" y="212098"/>
                  <a:pt x="277402" y="226032"/>
                </a:cubicBezTo>
                <a:cubicBezTo>
                  <a:pt x="284579" y="236080"/>
                  <a:pt x="287479" y="250310"/>
                  <a:pt x="297950" y="256854"/>
                </a:cubicBezTo>
                <a:cubicBezTo>
                  <a:pt x="316318" y="268334"/>
                  <a:pt x="339047" y="270553"/>
                  <a:pt x="359595" y="277402"/>
                </a:cubicBezTo>
                <a:cubicBezTo>
                  <a:pt x="369869" y="280827"/>
                  <a:pt x="379735" y="285897"/>
                  <a:pt x="390418" y="287677"/>
                </a:cubicBezTo>
                <a:cubicBezTo>
                  <a:pt x="533208" y="311475"/>
                  <a:pt x="431249" y="297084"/>
                  <a:pt x="698642" y="308225"/>
                </a:cubicBezTo>
                <a:cubicBezTo>
                  <a:pt x="709271" y="322396"/>
                  <a:pt x="741889" y="369923"/>
                  <a:pt x="760287" y="380144"/>
                </a:cubicBezTo>
                <a:cubicBezTo>
                  <a:pt x="779221" y="390663"/>
                  <a:pt x="821932" y="400692"/>
                  <a:pt x="821932" y="400692"/>
                </a:cubicBezTo>
                <a:cubicBezTo>
                  <a:pt x="863029" y="397267"/>
                  <a:pt x="905487" y="401455"/>
                  <a:pt x="945222" y="390418"/>
                </a:cubicBezTo>
                <a:cubicBezTo>
                  <a:pt x="969017" y="383808"/>
                  <a:pt x="1006867" y="374018"/>
                  <a:pt x="1006867" y="349322"/>
                </a:cubicBezTo>
                <a:lnTo>
                  <a:pt x="1006867" y="328773"/>
                </a:lnTo>
              </a:path>
            </a:pathLst>
          </a:custGeom>
          <a:ln w="28575">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49" name="TextBox 48">
            <a:extLst>
              <a:ext uri="{FF2B5EF4-FFF2-40B4-BE49-F238E27FC236}">
                <a16:creationId xmlns:a16="http://schemas.microsoft.com/office/drawing/2014/main" id="{3ACCE14D-A700-3F51-0C93-8A10827D76E3}"/>
              </a:ext>
            </a:extLst>
          </p:cNvPr>
          <p:cNvSpPr txBox="1"/>
          <p:nvPr/>
        </p:nvSpPr>
        <p:spPr>
          <a:xfrm>
            <a:off x="6275046" y="4383223"/>
            <a:ext cx="490486" cy="707886"/>
          </a:xfrm>
          <a:prstGeom prst="rect">
            <a:avLst/>
          </a:prstGeom>
          <a:noFill/>
        </p:spPr>
        <p:txBody>
          <a:bodyPr wrap="square" rtlCol="0">
            <a:spAutoFit/>
          </a:bodyPr>
          <a:lstStyle/>
          <a:p>
            <a:endParaRPr lang="en-GB" sz="4000" dirty="0"/>
          </a:p>
        </p:txBody>
      </p:sp>
      <p:sp>
        <p:nvSpPr>
          <p:cNvPr id="18" name="Title 4">
            <a:extLst>
              <a:ext uri="{FF2B5EF4-FFF2-40B4-BE49-F238E27FC236}">
                <a16:creationId xmlns:a16="http://schemas.microsoft.com/office/drawing/2014/main" id="{16ABB426-A120-5BF2-A88B-CB24FCC3ABF0}"/>
              </a:ext>
            </a:extLst>
          </p:cNvPr>
          <p:cNvSpPr txBox="1">
            <a:spLocks/>
          </p:cNvSpPr>
          <p:nvPr/>
        </p:nvSpPr>
        <p:spPr>
          <a:xfrm>
            <a:off x="942392" y="1039868"/>
            <a:ext cx="10411408" cy="74505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t>And a history</a:t>
            </a:r>
          </a:p>
        </p:txBody>
      </p:sp>
    </p:spTree>
    <p:extLst>
      <p:ext uri="{BB962C8B-B14F-4D97-AF65-F5344CB8AC3E}">
        <p14:creationId xmlns:p14="http://schemas.microsoft.com/office/powerpoint/2010/main" val="408698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FD89E-C032-4C1E-E7A1-06ABFCA7FB70}"/>
              </a:ext>
            </a:extLst>
          </p:cNvPr>
          <p:cNvSpPr>
            <a:spLocks noGrp="1"/>
          </p:cNvSpPr>
          <p:nvPr>
            <p:ph type="title"/>
          </p:nvPr>
        </p:nvSpPr>
        <p:spPr>
          <a:xfrm>
            <a:off x="942392" y="404794"/>
            <a:ext cx="10411408" cy="745056"/>
          </a:xfrm>
        </p:spPr>
        <p:txBody>
          <a:bodyPr/>
          <a:lstStyle/>
          <a:p>
            <a:r>
              <a:rPr lang="en-GB" dirty="0"/>
              <a:t>Predicting the near future</a:t>
            </a:r>
          </a:p>
        </p:txBody>
      </p:sp>
      <p:sp>
        <p:nvSpPr>
          <p:cNvPr id="6" name="Rectangle 5">
            <a:extLst>
              <a:ext uri="{FF2B5EF4-FFF2-40B4-BE49-F238E27FC236}">
                <a16:creationId xmlns:a16="http://schemas.microsoft.com/office/drawing/2014/main" id="{2A0426A1-4A55-8253-4942-D7DD5768A0AC}"/>
              </a:ext>
            </a:extLst>
          </p:cNvPr>
          <p:cNvSpPr>
            <a:spLocks noGrp="1" noRot="1" noMove="1" noResize="1" noEditPoints="1" noAdjustHandles="1" noChangeArrowheads="1" noChangeShapeType="1"/>
          </p:cNvSpPr>
          <p:nvPr/>
        </p:nvSpPr>
        <p:spPr>
          <a:xfrm>
            <a:off x="942392" y="2281646"/>
            <a:ext cx="11005768" cy="448304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36" name="Freeform: Shape 35">
            <a:extLst>
              <a:ext uri="{FF2B5EF4-FFF2-40B4-BE49-F238E27FC236}">
                <a16:creationId xmlns:a16="http://schemas.microsoft.com/office/drawing/2014/main" id="{92DC6311-3BA5-1BC0-9ACC-879861441AC3}"/>
              </a:ext>
            </a:extLst>
          </p:cNvPr>
          <p:cNvSpPr/>
          <p:nvPr/>
        </p:nvSpPr>
        <p:spPr>
          <a:xfrm>
            <a:off x="945223" y="4150760"/>
            <a:ext cx="3893262" cy="1345914"/>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714" h="1345914">
                <a:moveTo>
                  <a:pt x="10275" y="770561"/>
                </a:moveTo>
                <a:lnTo>
                  <a:pt x="2845942" y="1345914"/>
                </a:lnTo>
                <a:cubicBezTo>
                  <a:pt x="3323690" y="1217487"/>
                  <a:pt x="3351089" y="224319"/>
                  <a:pt x="2876765" y="0"/>
                </a:cubicBezTo>
                <a:lnTo>
                  <a:pt x="0" y="0"/>
                </a:lnTo>
                <a:lnTo>
                  <a:pt x="10275" y="770561"/>
                </a:ln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461BE68-F951-0D09-9BAE-FC67F226E71A}"/>
              </a:ext>
            </a:extLst>
          </p:cNvPr>
          <p:cNvSpPr/>
          <p:nvPr/>
        </p:nvSpPr>
        <p:spPr>
          <a:xfrm>
            <a:off x="868369" y="444805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E46F7DE4-5B14-319E-9A6B-187940FE40C0}"/>
              </a:ext>
            </a:extLst>
          </p:cNvPr>
          <p:cNvSpPr/>
          <p:nvPr/>
        </p:nvSpPr>
        <p:spPr>
          <a:xfrm>
            <a:off x="7489350" y="2565541"/>
            <a:ext cx="2748740" cy="3237801"/>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0 w 3220524"/>
              <a:gd name="connsiteY0" fmla="*/ 557019 h 1345914"/>
              <a:gd name="connsiteX1" fmla="*/ 2847752 w 3220524"/>
              <a:gd name="connsiteY1" fmla="*/ 1345914 h 1345914"/>
              <a:gd name="connsiteX2" fmla="*/ 2878575 w 3220524"/>
              <a:gd name="connsiteY2" fmla="*/ 0 h 1345914"/>
              <a:gd name="connsiteX3" fmla="*/ 1810 w 3220524"/>
              <a:gd name="connsiteY3" fmla="*/ 0 h 1345914"/>
              <a:gd name="connsiteX4" fmla="*/ 0 w 3220524"/>
              <a:gd name="connsiteY4" fmla="*/ 557019 h 1345914"/>
              <a:gd name="connsiteX0" fmla="*/ 0 w 3233392"/>
              <a:gd name="connsiteY0" fmla="*/ 557019 h 1345914"/>
              <a:gd name="connsiteX1" fmla="*/ 2847752 w 3233392"/>
              <a:gd name="connsiteY1" fmla="*/ 1345914 h 1345914"/>
              <a:gd name="connsiteX2" fmla="*/ 2902746 w 3233392"/>
              <a:gd name="connsiteY2" fmla="*/ 158021 h 1345914"/>
              <a:gd name="connsiteX3" fmla="*/ 1810 w 3233392"/>
              <a:gd name="connsiteY3" fmla="*/ 0 h 1345914"/>
              <a:gd name="connsiteX4" fmla="*/ 0 w 3233392"/>
              <a:gd name="connsiteY4" fmla="*/ 557019 h 134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392" h="1345914">
                <a:moveTo>
                  <a:pt x="0" y="557019"/>
                </a:moveTo>
                <a:lnTo>
                  <a:pt x="2847752" y="1345914"/>
                </a:lnTo>
                <a:cubicBezTo>
                  <a:pt x="3325500" y="1217487"/>
                  <a:pt x="3377070" y="382340"/>
                  <a:pt x="2902746" y="158021"/>
                </a:cubicBezTo>
                <a:lnTo>
                  <a:pt x="1810" y="0"/>
                </a:lnTo>
                <a:cubicBezTo>
                  <a:pt x="1207" y="185673"/>
                  <a:pt x="603" y="371346"/>
                  <a:pt x="0" y="557019"/>
                </a:cubicBez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0930AABA-1242-E013-8ED1-8BB59D915E80}"/>
              </a:ext>
            </a:extLst>
          </p:cNvPr>
          <p:cNvSpPr/>
          <p:nvPr/>
        </p:nvSpPr>
        <p:spPr>
          <a:xfrm flipH="1">
            <a:off x="3760422" y="2426868"/>
            <a:ext cx="1568549" cy="2459826"/>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158420 w 3218714"/>
              <a:gd name="connsiteY0" fmla="*/ 642662 h 1345914"/>
              <a:gd name="connsiteX1" fmla="*/ 2845942 w 3218714"/>
              <a:gd name="connsiteY1" fmla="*/ 1345914 h 1345914"/>
              <a:gd name="connsiteX2" fmla="*/ 2876765 w 3218714"/>
              <a:gd name="connsiteY2" fmla="*/ 0 h 1345914"/>
              <a:gd name="connsiteX3" fmla="*/ 0 w 3218714"/>
              <a:gd name="connsiteY3" fmla="*/ 0 h 1345914"/>
              <a:gd name="connsiteX4" fmla="*/ 158420 w 3218714"/>
              <a:gd name="connsiteY4" fmla="*/ 642662 h 1345914"/>
              <a:gd name="connsiteX0" fmla="*/ 0 w 3060294"/>
              <a:gd name="connsiteY0" fmla="*/ 642662 h 1345914"/>
              <a:gd name="connsiteX1" fmla="*/ 2687522 w 3060294"/>
              <a:gd name="connsiteY1" fmla="*/ 1345914 h 1345914"/>
              <a:gd name="connsiteX2" fmla="*/ 2718345 w 3060294"/>
              <a:gd name="connsiteY2" fmla="*/ 0 h 1345914"/>
              <a:gd name="connsiteX3" fmla="*/ 43596 w 3060294"/>
              <a:gd name="connsiteY3" fmla="*/ 149216 h 1345914"/>
              <a:gd name="connsiteX4" fmla="*/ 0 w 3060294"/>
              <a:gd name="connsiteY4" fmla="*/ 642662 h 1345914"/>
              <a:gd name="connsiteX0" fmla="*/ 0 w 2816458"/>
              <a:gd name="connsiteY0" fmla="*/ 642662 h 1573290"/>
              <a:gd name="connsiteX1" fmla="*/ 1340744 w 2816458"/>
              <a:gd name="connsiteY1" fmla="*/ 1573290 h 1573290"/>
              <a:gd name="connsiteX2" fmla="*/ 2718345 w 2816458"/>
              <a:gd name="connsiteY2" fmla="*/ 0 h 1573290"/>
              <a:gd name="connsiteX3" fmla="*/ 43596 w 2816458"/>
              <a:gd name="connsiteY3" fmla="*/ 149216 h 1573290"/>
              <a:gd name="connsiteX4" fmla="*/ 0 w 2816458"/>
              <a:gd name="connsiteY4" fmla="*/ 642662 h 1573290"/>
              <a:gd name="connsiteX0" fmla="*/ 0 w 2056118"/>
              <a:gd name="connsiteY0" fmla="*/ 770561 h 1701189"/>
              <a:gd name="connsiteX1" fmla="*/ 1340744 w 2056118"/>
              <a:gd name="connsiteY1" fmla="*/ 1701189 h 1701189"/>
              <a:gd name="connsiteX2" fmla="*/ 1869875 w 2056118"/>
              <a:gd name="connsiteY2" fmla="*/ 0 h 1701189"/>
              <a:gd name="connsiteX3" fmla="*/ 43596 w 2056118"/>
              <a:gd name="connsiteY3" fmla="*/ 277115 h 1701189"/>
              <a:gd name="connsiteX4" fmla="*/ 0 w 2056118"/>
              <a:gd name="connsiteY4" fmla="*/ 770561 h 170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18" h="1701189">
                <a:moveTo>
                  <a:pt x="0" y="770561"/>
                </a:moveTo>
                <a:lnTo>
                  <a:pt x="1340744" y="1701189"/>
                </a:lnTo>
                <a:cubicBezTo>
                  <a:pt x="1818492" y="1572762"/>
                  <a:pt x="2344199" y="224319"/>
                  <a:pt x="1869875" y="0"/>
                </a:cubicBezTo>
                <a:lnTo>
                  <a:pt x="43596" y="277115"/>
                </a:lnTo>
                <a:lnTo>
                  <a:pt x="0" y="770561"/>
                </a:ln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9F960B-3C34-8988-3B1E-79A2A2DDDB43}"/>
              </a:ext>
            </a:extLst>
          </p:cNvPr>
          <p:cNvSpPr/>
          <p:nvPr/>
        </p:nvSpPr>
        <p:spPr>
          <a:xfrm>
            <a:off x="5215758" y="308827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C47C8F5-DE2F-16C6-DA44-097B2C05F4D7}"/>
              </a:ext>
            </a:extLst>
          </p:cNvPr>
          <p:cNvSpPr/>
          <p:nvPr/>
        </p:nvSpPr>
        <p:spPr>
          <a:xfrm>
            <a:off x="7464301" y="315400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B3474B24-FA38-691C-1BF5-B59592FEB40C}"/>
              </a:ext>
            </a:extLst>
          </p:cNvPr>
          <p:cNvSpPr/>
          <p:nvPr/>
        </p:nvSpPr>
        <p:spPr>
          <a:xfrm flipH="1">
            <a:off x="4058292" y="5380612"/>
            <a:ext cx="6577502" cy="1391314"/>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4730 w 3213169"/>
              <a:gd name="connsiteY0" fmla="*/ 770561 h 1345914"/>
              <a:gd name="connsiteX1" fmla="*/ 2840397 w 3213169"/>
              <a:gd name="connsiteY1" fmla="*/ 1345914 h 1345914"/>
              <a:gd name="connsiteX2" fmla="*/ 2871220 w 3213169"/>
              <a:gd name="connsiteY2" fmla="*/ 0 h 1345914"/>
              <a:gd name="connsiteX3" fmla="*/ 0 w 3213169"/>
              <a:gd name="connsiteY3" fmla="*/ 99477 h 1345914"/>
              <a:gd name="connsiteX4" fmla="*/ 4730 w 3213169"/>
              <a:gd name="connsiteY4" fmla="*/ 770561 h 1345914"/>
              <a:gd name="connsiteX0" fmla="*/ 177 w 3219705"/>
              <a:gd name="connsiteY0" fmla="*/ 649767 h 1345914"/>
              <a:gd name="connsiteX1" fmla="*/ 2846933 w 3219705"/>
              <a:gd name="connsiteY1" fmla="*/ 1345914 h 1345914"/>
              <a:gd name="connsiteX2" fmla="*/ 2877756 w 3219705"/>
              <a:gd name="connsiteY2" fmla="*/ 0 h 1345914"/>
              <a:gd name="connsiteX3" fmla="*/ 6536 w 3219705"/>
              <a:gd name="connsiteY3" fmla="*/ 99477 h 1345914"/>
              <a:gd name="connsiteX4" fmla="*/ 177 w 3219705"/>
              <a:gd name="connsiteY4" fmla="*/ 649767 h 1345914"/>
              <a:gd name="connsiteX0" fmla="*/ 177 w 3219705"/>
              <a:gd name="connsiteY0" fmla="*/ 649767 h 1345914"/>
              <a:gd name="connsiteX1" fmla="*/ 2846933 w 3219705"/>
              <a:gd name="connsiteY1" fmla="*/ 1345914 h 1345914"/>
              <a:gd name="connsiteX2" fmla="*/ 2877756 w 3219705"/>
              <a:gd name="connsiteY2" fmla="*/ 0 h 1345914"/>
              <a:gd name="connsiteX3" fmla="*/ 6536 w 3219705"/>
              <a:gd name="connsiteY3" fmla="*/ 99477 h 1345914"/>
              <a:gd name="connsiteX4" fmla="*/ 177 w 3219705"/>
              <a:gd name="connsiteY4" fmla="*/ 649767 h 1345914"/>
              <a:gd name="connsiteX0" fmla="*/ 177 w 3194451"/>
              <a:gd name="connsiteY0" fmla="*/ 649767 h 827213"/>
              <a:gd name="connsiteX1" fmla="*/ 2791488 w 3194451"/>
              <a:gd name="connsiteY1" fmla="*/ 827213 h 827213"/>
              <a:gd name="connsiteX2" fmla="*/ 2877756 w 3194451"/>
              <a:gd name="connsiteY2" fmla="*/ 0 h 827213"/>
              <a:gd name="connsiteX3" fmla="*/ 6536 w 3194451"/>
              <a:gd name="connsiteY3" fmla="*/ 99477 h 827213"/>
              <a:gd name="connsiteX4" fmla="*/ 177 w 3194451"/>
              <a:gd name="connsiteY4" fmla="*/ 649767 h 827213"/>
              <a:gd name="connsiteX0" fmla="*/ 177 w 3194451"/>
              <a:gd name="connsiteY0" fmla="*/ 649767 h 865465"/>
              <a:gd name="connsiteX1" fmla="*/ 1980476 w 3194451"/>
              <a:gd name="connsiteY1" fmla="*/ 719762 h 865465"/>
              <a:gd name="connsiteX2" fmla="*/ 2791488 w 3194451"/>
              <a:gd name="connsiteY2" fmla="*/ 827213 h 865465"/>
              <a:gd name="connsiteX3" fmla="*/ 2877756 w 3194451"/>
              <a:gd name="connsiteY3" fmla="*/ 0 h 865465"/>
              <a:gd name="connsiteX4" fmla="*/ 6536 w 3194451"/>
              <a:gd name="connsiteY4" fmla="*/ 99477 h 865465"/>
              <a:gd name="connsiteX5" fmla="*/ 177 w 3194451"/>
              <a:gd name="connsiteY5" fmla="*/ 649767 h 865465"/>
              <a:gd name="connsiteX0" fmla="*/ 177 w 3194451"/>
              <a:gd name="connsiteY0" fmla="*/ 649767 h 887453"/>
              <a:gd name="connsiteX1" fmla="*/ 638714 w 3194451"/>
              <a:gd name="connsiteY1" fmla="*/ 826345 h 887453"/>
              <a:gd name="connsiteX2" fmla="*/ 2791488 w 3194451"/>
              <a:gd name="connsiteY2" fmla="*/ 827213 h 887453"/>
              <a:gd name="connsiteX3" fmla="*/ 2877756 w 3194451"/>
              <a:gd name="connsiteY3" fmla="*/ 0 h 887453"/>
              <a:gd name="connsiteX4" fmla="*/ 6536 w 3194451"/>
              <a:gd name="connsiteY4" fmla="*/ 99477 h 887453"/>
              <a:gd name="connsiteX5" fmla="*/ 177 w 3194451"/>
              <a:gd name="connsiteY5" fmla="*/ 649767 h 887453"/>
              <a:gd name="connsiteX0" fmla="*/ 177 w 3194451"/>
              <a:gd name="connsiteY0" fmla="*/ 649767 h 887453"/>
              <a:gd name="connsiteX1" fmla="*/ 638714 w 3194451"/>
              <a:gd name="connsiteY1" fmla="*/ 826345 h 887453"/>
              <a:gd name="connsiteX2" fmla="*/ 2791488 w 3194451"/>
              <a:gd name="connsiteY2" fmla="*/ 827213 h 887453"/>
              <a:gd name="connsiteX3" fmla="*/ 2877756 w 3194451"/>
              <a:gd name="connsiteY3" fmla="*/ 0 h 887453"/>
              <a:gd name="connsiteX4" fmla="*/ 6536 w 3194451"/>
              <a:gd name="connsiteY4" fmla="*/ 99477 h 887453"/>
              <a:gd name="connsiteX5" fmla="*/ 177 w 3194451"/>
              <a:gd name="connsiteY5" fmla="*/ 649767 h 887453"/>
              <a:gd name="connsiteX0" fmla="*/ 177 w 3194451"/>
              <a:gd name="connsiteY0" fmla="*/ 649767 h 827213"/>
              <a:gd name="connsiteX1" fmla="*/ 638714 w 3194451"/>
              <a:gd name="connsiteY1" fmla="*/ 826345 h 827213"/>
              <a:gd name="connsiteX2" fmla="*/ 2791488 w 3194451"/>
              <a:gd name="connsiteY2" fmla="*/ 827213 h 827213"/>
              <a:gd name="connsiteX3" fmla="*/ 2877756 w 3194451"/>
              <a:gd name="connsiteY3" fmla="*/ 0 h 827213"/>
              <a:gd name="connsiteX4" fmla="*/ 6536 w 3194451"/>
              <a:gd name="connsiteY4" fmla="*/ 99477 h 827213"/>
              <a:gd name="connsiteX5" fmla="*/ 177 w 3194451"/>
              <a:gd name="connsiteY5" fmla="*/ 649767 h 827213"/>
              <a:gd name="connsiteX0" fmla="*/ 177 w 3194451"/>
              <a:gd name="connsiteY0" fmla="*/ 784772 h 962218"/>
              <a:gd name="connsiteX1" fmla="*/ 638714 w 3194451"/>
              <a:gd name="connsiteY1" fmla="*/ 961350 h 962218"/>
              <a:gd name="connsiteX2" fmla="*/ 2791488 w 3194451"/>
              <a:gd name="connsiteY2" fmla="*/ 962218 h 962218"/>
              <a:gd name="connsiteX3" fmla="*/ 2877756 w 3194451"/>
              <a:gd name="connsiteY3" fmla="*/ 0 h 962218"/>
              <a:gd name="connsiteX4" fmla="*/ 6536 w 3194451"/>
              <a:gd name="connsiteY4" fmla="*/ 234482 h 962218"/>
              <a:gd name="connsiteX5" fmla="*/ 177 w 3194451"/>
              <a:gd name="connsiteY5" fmla="*/ 784772 h 962218"/>
              <a:gd name="connsiteX0" fmla="*/ 177 w 3083597"/>
              <a:gd name="connsiteY0" fmla="*/ 784772 h 962218"/>
              <a:gd name="connsiteX1" fmla="*/ 638714 w 3083597"/>
              <a:gd name="connsiteY1" fmla="*/ 961350 h 962218"/>
              <a:gd name="connsiteX2" fmla="*/ 2791488 w 3083597"/>
              <a:gd name="connsiteY2" fmla="*/ 962218 h 962218"/>
              <a:gd name="connsiteX3" fmla="*/ 2877756 w 3083597"/>
              <a:gd name="connsiteY3" fmla="*/ 0 h 962218"/>
              <a:gd name="connsiteX4" fmla="*/ 6536 w 3083597"/>
              <a:gd name="connsiteY4" fmla="*/ 234482 h 962218"/>
              <a:gd name="connsiteX5" fmla="*/ 177 w 3083597"/>
              <a:gd name="connsiteY5" fmla="*/ 784772 h 962218"/>
              <a:gd name="connsiteX0" fmla="*/ 177 w 2986375"/>
              <a:gd name="connsiteY0" fmla="*/ 784772 h 962218"/>
              <a:gd name="connsiteX1" fmla="*/ 638714 w 2986375"/>
              <a:gd name="connsiteY1" fmla="*/ 961350 h 962218"/>
              <a:gd name="connsiteX2" fmla="*/ 2791488 w 2986375"/>
              <a:gd name="connsiteY2" fmla="*/ 962218 h 962218"/>
              <a:gd name="connsiteX3" fmla="*/ 2877756 w 2986375"/>
              <a:gd name="connsiteY3" fmla="*/ 0 h 962218"/>
              <a:gd name="connsiteX4" fmla="*/ 6536 w 2986375"/>
              <a:gd name="connsiteY4" fmla="*/ 234482 h 962218"/>
              <a:gd name="connsiteX5" fmla="*/ 177 w 2986375"/>
              <a:gd name="connsiteY5" fmla="*/ 784772 h 9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6375" h="962218">
                <a:moveTo>
                  <a:pt x="177" y="784772"/>
                </a:moveTo>
                <a:lnTo>
                  <a:pt x="638714" y="961350"/>
                </a:lnTo>
                <a:lnTo>
                  <a:pt x="2791488" y="962218"/>
                </a:lnTo>
                <a:cubicBezTo>
                  <a:pt x="3003101" y="634838"/>
                  <a:pt x="3058223" y="302479"/>
                  <a:pt x="2877756" y="0"/>
                </a:cubicBezTo>
                <a:lnTo>
                  <a:pt x="6536" y="234482"/>
                </a:lnTo>
                <a:cubicBezTo>
                  <a:pt x="8113" y="458177"/>
                  <a:pt x="-1400" y="561077"/>
                  <a:pt x="177" y="784772"/>
                </a:cubicBez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2FDA07-7878-018B-825F-028684DF13A3}"/>
              </a:ext>
            </a:extLst>
          </p:cNvPr>
          <p:cNvSpPr/>
          <p:nvPr/>
        </p:nvSpPr>
        <p:spPr>
          <a:xfrm>
            <a:off x="10526486" y="603908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D65A0-D8F2-5329-E2C6-E98B70AEFC0B}"/>
              </a:ext>
            </a:extLst>
          </p:cNvPr>
          <p:cNvSpPr txBox="1"/>
          <p:nvPr/>
        </p:nvSpPr>
        <p:spPr>
          <a:xfrm>
            <a:off x="874973" y="3828974"/>
            <a:ext cx="530915" cy="369332"/>
          </a:xfrm>
          <a:prstGeom prst="rect">
            <a:avLst/>
          </a:prstGeom>
          <a:noFill/>
        </p:spPr>
        <p:txBody>
          <a:bodyPr wrap="none" rtlCol="0">
            <a:spAutoFit/>
          </a:bodyPr>
          <a:lstStyle/>
          <a:p>
            <a:r>
              <a:rPr lang="en-GB" dirty="0"/>
              <a:t>Me</a:t>
            </a:r>
          </a:p>
        </p:txBody>
      </p:sp>
      <p:sp>
        <p:nvSpPr>
          <p:cNvPr id="14" name="TextBox 13">
            <a:extLst>
              <a:ext uri="{FF2B5EF4-FFF2-40B4-BE49-F238E27FC236}">
                <a16:creationId xmlns:a16="http://schemas.microsoft.com/office/drawing/2014/main" id="{7335D0F3-A859-1E10-8ADF-43B8721B7982}"/>
              </a:ext>
            </a:extLst>
          </p:cNvPr>
          <p:cNvSpPr txBox="1"/>
          <p:nvPr/>
        </p:nvSpPr>
        <p:spPr>
          <a:xfrm>
            <a:off x="4780664" y="2266851"/>
            <a:ext cx="1018227" cy="369332"/>
          </a:xfrm>
          <a:prstGeom prst="rect">
            <a:avLst/>
          </a:prstGeom>
          <a:noFill/>
        </p:spPr>
        <p:txBody>
          <a:bodyPr wrap="none" rtlCol="0">
            <a:spAutoFit/>
          </a:bodyPr>
          <a:lstStyle/>
          <a:p>
            <a:r>
              <a:rPr lang="en-GB" dirty="0"/>
              <a:t>Zombie</a:t>
            </a:r>
          </a:p>
        </p:txBody>
      </p:sp>
      <p:sp>
        <p:nvSpPr>
          <p:cNvPr id="15" name="TextBox 14">
            <a:extLst>
              <a:ext uri="{FF2B5EF4-FFF2-40B4-BE49-F238E27FC236}">
                <a16:creationId xmlns:a16="http://schemas.microsoft.com/office/drawing/2014/main" id="{DB2D093C-7034-59C0-FBE9-4BF4F893772A}"/>
              </a:ext>
            </a:extLst>
          </p:cNvPr>
          <p:cNvSpPr txBox="1"/>
          <p:nvPr/>
        </p:nvSpPr>
        <p:spPr>
          <a:xfrm>
            <a:off x="10674532" y="5803343"/>
            <a:ext cx="902811" cy="369332"/>
          </a:xfrm>
          <a:prstGeom prst="rect">
            <a:avLst/>
          </a:prstGeom>
          <a:noFill/>
        </p:spPr>
        <p:txBody>
          <a:bodyPr wrap="none" rtlCol="0">
            <a:spAutoFit/>
          </a:bodyPr>
          <a:lstStyle/>
          <a:p>
            <a:r>
              <a:rPr lang="en-GB" dirty="0"/>
              <a:t>Cyclist</a:t>
            </a:r>
          </a:p>
        </p:txBody>
      </p:sp>
      <p:sp>
        <p:nvSpPr>
          <p:cNvPr id="16" name="TextBox 15">
            <a:extLst>
              <a:ext uri="{FF2B5EF4-FFF2-40B4-BE49-F238E27FC236}">
                <a16:creationId xmlns:a16="http://schemas.microsoft.com/office/drawing/2014/main" id="{79391F02-F6A6-FC4F-9494-5E6662E4EEC5}"/>
              </a:ext>
            </a:extLst>
          </p:cNvPr>
          <p:cNvSpPr txBox="1"/>
          <p:nvPr/>
        </p:nvSpPr>
        <p:spPr>
          <a:xfrm>
            <a:off x="7877807" y="2254586"/>
            <a:ext cx="954107" cy="369332"/>
          </a:xfrm>
          <a:prstGeom prst="rect">
            <a:avLst/>
          </a:prstGeom>
          <a:noFill/>
        </p:spPr>
        <p:txBody>
          <a:bodyPr wrap="none" rtlCol="0">
            <a:spAutoFit/>
          </a:bodyPr>
          <a:lstStyle/>
          <a:p>
            <a:r>
              <a:rPr lang="en-GB" dirty="0"/>
              <a:t>Couple</a:t>
            </a:r>
          </a:p>
        </p:txBody>
      </p:sp>
      <p:sp>
        <p:nvSpPr>
          <p:cNvPr id="2" name="Oval 1">
            <a:extLst>
              <a:ext uri="{FF2B5EF4-FFF2-40B4-BE49-F238E27FC236}">
                <a16:creationId xmlns:a16="http://schemas.microsoft.com/office/drawing/2014/main" id="{1D006A04-4FC0-0B43-2CB5-EA88A922EBB6}"/>
              </a:ext>
            </a:extLst>
          </p:cNvPr>
          <p:cNvSpPr/>
          <p:nvPr/>
        </p:nvSpPr>
        <p:spPr>
          <a:xfrm>
            <a:off x="4956575" y="2828935"/>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8672E76-C6B1-0977-4700-653870FE76FB}"/>
              </a:ext>
            </a:extLst>
          </p:cNvPr>
          <p:cNvSpPr/>
          <p:nvPr/>
        </p:nvSpPr>
        <p:spPr>
          <a:xfrm>
            <a:off x="7174775" y="2571615"/>
            <a:ext cx="666409" cy="13337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6165CFA-A942-68C8-B15E-6BC87F929EB3}"/>
              </a:ext>
            </a:extLst>
          </p:cNvPr>
          <p:cNvSpPr/>
          <p:nvPr/>
        </p:nvSpPr>
        <p:spPr>
          <a:xfrm>
            <a:off x="9573628" y="5698046"/>
            <a:ext cx="2053762" cy="83230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74372A-6524-BF7B-3FA9-1230EA73C097}"/>
              </a:ext>
            </a:extLst>
          </p:cNvPr>
          <p:cNvSpPr/>
          <p:nvPr/>
        </p:nvSpPr>
        <p:spPr>
          <a:xfrm>
            <a:off x="4630098" y="2590925"/>
            <a:ext cx="1319361" cy="1235761"/>
          </a:xfrm>
          <a:prstGeom prst="ellipse">
            <a:avLst/>
          </a:prstGeom>
          <a:noFill/>
          <a:ln w="1905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3" name="Oval 12">
            <a:extLst>
              <a:ext uri="{FF2B5EF4-FFF2-40B4-BE49-F238E27FC236}">
                <a16:creationId xmlns:a16="http://schemas.microsoft.com/office/drawing/2014/main" id="{34C5FB07-84FB-5EC3-0903-653737185AC1}"/>
              </a:ext>
            </a:extLst>
          </p:cNvPr>
          <p:cNvSpPr/>
          <p:nvPr/>
        </p:nvSpPr>
        <p:spPr>
          <a:xfrm>
            <a:off x="6930803" y="2151472"/>
            <a:ext cx="1120173" cy="2187032"/>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7" name="Oval 16">
            <a:extLst>
              <a:ext uri="{FF2B5EF4-FFF2-40B4-BE49-F238E27FC236}">
                <a16:creationId xmlns:a16="http://schemas.microsoft.com/office/drawing/2014/main" id="{2217E26F-C263-5964-75E5-933BDCE22FA4}"/>
              </a:ext>
            </a:extLst>
          </p:cNvPr>
          <p:cNvSpPr/>
          <p:nvPr/>
        </p:nvSpPr>
        <p:spPr>
          <a:xfrm>
            <a:off x="8967148" y="5526296"/>
            <a:ext cx="3118675" cy="1175803"/>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1F97162-EFE9-64F1-3343-DBB50A293289}"/>
              </a:ext>
            </a:extLst>
          </p:cNvPr>
          <p:cNvCxnSpPr>
            <a:cxnSpLocks/>
            <a:stCxn id="9" idx="2"/>
          </p:cNvCxnSpPr>
          <p:nvPr/>
        </p:nvCxnSpPr>
        <p:spPr>
          <a:xfrm flipH="1">
            <a:off x="4556588" y="3163389"/>
            <a:ext cx="659170" cy="3843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EB4D96E-B4EF-3780-D9BE-2BC2FB94FB2B}"/>
              </a:ext>
            </a:extLst>
          </p:cNvPr>
          <p:cNvCxnSpPr/>
          <p:nvPr/>
        </p:nvCxnSpPr>
        <p:spPr>
          <a:xfrm flipH="1">
            <a:off x="7790223" y="6114197"/>
            <a:ext cx="273626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AF72479-5EEC-EE82-6A65-E44670DE4006}"/>
              </a:ext>
            </a:extLst>
          </p:cNvPr>
          <p:cNvCxnSpPr>
            <a:cxnSpLocks/>
          </p:cNvCxnSpPr>
          <p:nvPr/>
        </p:nvCxnSpPr>
        <p:spPr>
          <a:xfrm>
            <a:off x="7628688" y="3268247"/>
            <a:ext cx="1042701" cy="58745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8FD30FB-AC52-C395-143C-51557BC04DF5}"/>
              </a:ext>
            </a:extLst>
          </p:cNvPr>
          <p:cNvCxnSpPr>
            <a:cxnSpLocks/>
          </p:cNvCxnSpPr>
          <p:nvPr/>
        </p:nvCxnSpPr>
        <p:spPr>
          <a:xfrm>
            <a:off x="1140431" y="4523170"/>
            <a:ext cx="1387012" cy="161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3181AD1-CA14-86CA-394B-C3BAF8F5D0EC}"/>
              </a:ext>
            </a:extLst>
          </p:cNvPr>
          <p:cNvSpPr/>
          <p:nvPr/>
        </p:nvSpPr>
        <p:spPr>
          <a:xfrm>
            <a:off x="609187" y="4174826"/>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FAB21338-19DD-EE04-292D-8B954014E43A}"/>
              </a:ext>
            </a:extLst>
          </p:cNvPr>
          <p:cNvSpPr/>
          <p:nvPr/>
        </p:nvSpPr>
        <p:spPr>
          <a:xfrm>
            <a:off x="6082301" y="2537717"/>
            <a:ext cx="1366463" cy="678094"/>
          </a:xfrm>
          <a:custGeom>
            <a:avLst/>
            <a:gdLst>
              <a:gd name="connsiteX0" fmla="*/ 1366463 w 1366463"/>
              <a:gd name="connsiteY0" fmla="*/ 678094 h 678094"/>
              <a:gd name="connsiteX1" fmla="*/ 976045 w 1366463"/>
              <a:gd name="connsiteY1" fmla="*/ 410966 h 678094"/>
              <a:gd name="connsiteX2" fmla="*/ 441789 w 1366463"/>
              <a:gd name="connsiteY2" fmla="*/ 154112 h 678094"/>
              <a:gd name="connsiteX3" fmla="*/ 0 w 1366463"/>
              <a:gd name="connsiteY3" fmla="*/ 0 h 678094"/>
              <a:gd name="connsiteX4" fmla="*/ 0 w 1366463"/>
              <a:gd name="connsiteY4" fmla="*/ 0 h 6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463" h="678094">
                <a:moveTo>
                  <a:pt x="1366463" y="678094"/>
                </a:moveTo>
                <a:cubicBezTo>
                  <a:pt x="1248310" y="588195"/>
                  <a:pt x="1130157" y="498296"/>
                  <a:pt x="976045" y="410966"/>
                </a:cubicBezTo>
                <a:cubicBezTo>
                  <a:pt x="821933" y="323636"/>
                  <a:pt x="604463" y="222606"/>
                  <a:pt x="441789" y="154112"/>
                </a:cubicBezTo>
                <a:cubicBezTo>
                  <a:pt x="279115" y="85618"/>
                  <a:pt x="0" y="0"/>
                  <a:pt x="0" y="0"/>
                </a:cubicBezTo>
                <a:lnTo>
                  <a:pt x="0" y="0"/>
                </a:lnTo>
              </a:path>
            </a:pathLst>
          </a:cu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0049056D-6DDA-5240-31C6-7FE5F2B28D1E}"/>
              </a:ext>
            </a:extLst>
          </p:cNvPr>
          <p:cNvCxnSpPr>
            <a:cxnSpLocks/>
          </p:cNvCxnSpPr>
          <p:nvPr/>
        </p:nvCxnSpPr>
        <p:spPr>
          <a:xfrm>
            <a:off x="10674532" y="6114197"/>
            <a:ext cx="1192120" cy="58478"/>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47" name="Freeform: Shape 46">
            <a:extLst>
              <a:ext uri="{FF2B5EF4-FFF2-40B4-BE49-F238E27FC236}">
                <a16:creationId xmlns:a16="http://schemas.microsoft.com/office/drawing/2014/main" id="{DC76161D-AF39-40B7-D510-38E3E9F1EDBC}"/>
              </a:ext>
            </a:extLst>
          </p:cNvPr>
          <p:cNvSpPr/>
          <p:nvPr/>
        </p:nvSpPr>
        <p:spPr>
          <a:xfrm>
            <a:off x="5404207" y="3082247"/>
            <a:ext cx="1006867" cy="400692"/>
          </a:xfrm>
          <a:custGeom>
            <a:avLst/>
            <a:gdLst>
              <a:gd name="connsiteX0" fmla="*/ 0 w 1006867"/>
              <a:gd name="connsiteY0" fmla="*/ 71919 h 400692"/>
              <a:gd name="connsiteX1" fmla="*/ 30822 w 1006867"/>
              <a:gd name="connsiteY1" fmla="*/ 20549 h 400692"/>
              <a:gd name="connsiteX2" fmla="*/ 102741 w 1006867"/>
              <a:gd name="connsiteY2" fmla="*/ 0 h 400692"/>
              <a:gd name="connsiteX3" fmla="*/ 143838 w 1006867"/>
              <a:gd name="connsiteY3" fmla="*/ 10274 h 400692"/>
              <a:gd name="connsiteX4" fmla="*/ 174660 w 1006867"/>
              <a:gd name="connsiteY4" fmla="*/ 61645 h 400692"/>
              <a:gd name="connsiteX5" fmla="*/ 184935 w 1006867"/>
              <a:gd name="connsiteY5" fmla="*/ 102742 h 400692"/>
              <a:gd name="connsiteX6" fmla="*/ 246580 w 1006867"/>
              <a:gd name="connsiteY6" fmla="*/ 184935 h 400692"/>
              <a:gd name="connsiteX7" fmla="*/ 277402 w 1006867"/>
              <a:gd name="connsiteY7" fmla="*/ 226032 h 400692"/>
              <a:gd name="connsiteX8" fmla="*/ 297950 w 1006867"/>
              <a:gd name="connsiteY8" fmla="*/ 256854 h 400692"/>
              <a:gd name="connsiteX9" fmla="*/ 359595 w 1006867"/>
              <a:gd name="connsiteY9" fmla="*/ 277402 h 400692"/>
              <a:gd name="connsiteX10" fmla="*/ 390418 w 1006867"/>
              <a:gd name="connsiteY10" fmla="*/ 287677 h 400692"/>
              <a:gd name="connsiteX11" fmla="*/ 698642 w 1006867"/>
              <a:gd name="connsiteY11" fmla="*/ 308225 h 400692"/>
              <a:gd name="connsiteX12" fmla="*/ 760287 w 1006867"/>
              <a:gd name="connsiteY12" fmla="*/ 380144 h 400692"/>
              <a:gd name="connsiteX13" fmla="*/ 821932 w 1006867"/>
              <a:gd name="connsiteY13" fmla="*/ 400692 h 400692"/>
              <a:gd name="connsiteX14" fmla="*/ 945222 w 1006867"/>
              <a:gd name="connsiteY14" fmla="*/ 390418 h 400692"/>
              <a:gd name="connsiteX15" fmla="*/ 1006867 w 1006867"/>
              <a:gd name="connsiteY15" fmla="*/ 349322 h 400692"/>
              <a:gd name="connsiteX16" fmla="*/ 1006867 w 1006867"/>
              <a:gd name="connsiteY16" fmla="*/ 328773 h 4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867" h="400692">
                <a:moveTo>
                  <a:pt x="0" y="71919"/>
                </a:moveTo>
                <a:cubicBezTo>
                  <a:pt x="10274" y="54796"/>
                  <a:pt x="16702" y="34669"/>
                  <a:pt x="30822" y="20549"/>
                </a:cubicBezTo>
                <a:cubicBezTo>
                  <a:pt x="35736" y="15635"/>
                  <a:pt x="102383" y="90"/>
                  <a:pt x="102741" y="0"/>
                </a:cubicBezTo>
                <a:cubicBezTo>
                  <a:pt x="116440" y="3425"/>
                  <a:pt x="131208" y="3959"/>
                  <a:pt x="143838" y="10274"/>
                </a:cubicBezTo>
                <a:cubicBezTo>
                  <a:pt x="165354" y="21032"/>
                  <a:pt x="168802" y="41141"/>
                  <a:pt x="174660" y="61645"/>
                </a:cubicBezTo>
                <a:cubicBezTo>
                  <a:pt x="178539" y="75222"/>
                  <a:pt x="178620" y="90112"/>
                  <a:pt x="184935" y="102742"/>
                </a:cubicBezTo>
                <a:cubicBezTo>
                  <a:pt x="226595" y="186063"/>
                  <a:pt x="210454" y="141584"/>
                  <a:pt x="246580" y="184935"/>
                </a:cubicBezTo>
                <a:cubicBezTo>
                  <a:pt x="257542" y="198090"/>
                  <a:pt x="267449" y="212098"/>
                  <a:pt x="277402" y="226032"/>
                </a:cubicBezTo>
                <a:cubicBezTo>
                  <a:pt x="284579" y="236080"/>
                  <a:pt x="287479" y="250310"/>
                  <a:pt x="297950" y="256854"/>
                </a:cubicBezTo>
                <a:cubicBezTo>
                  <a:pt x="316318" y="268334"/>
                  <a:pt x="339047" y="270553"/>
                  <a:pt x="359595" y="277402"/>
                </a:cubicBezTo>
                <a:cubicBezTo>
                  <a:pt x="369869" y="280827"/>
                  <a:pt x="379735" y="285897"/>
                  <a:pt x="390418" y="287677"/>
                </a:cubicBezTo>
                <a:cubicBezTo>
                  <a:pt x="533208" y="311475"/>
                  <a:pt x="431249" y="297084"/>
                  <a:pt x="698642" y="308225"/>
                </a:cubicBezTo>
                <a:cubicBezTo>
                  <a:pt x="709271" y="322396"/>
                  <a:pt x="741889" y="369923"/>
                  <a:pt x="760287" y="380144"/>
                </a:cubicBezTo>
                <a:cubicBezTo>
                  <a:pt x="779221" y="390663"/>
                  <a:pt x="821932" y="400692"/>
                  <a:pt x="821932" y="400692"/>
                </a:cubicBezTo>
                <a:cubicBezTo>
                  <a:pt x="863029" y="397267"/>
                  <a:pt x="905487" y="401455"/>
                  <a:pt x="945222" y="390418"/>
                </a:cubicBezTo>
                <a:cubicBezTo>
                  <a:pt x="969017" y="383808"/>
                  <a:pt x="1006867" y="374018"/>
                  <a:pt x="1006867" y="349322"/>
                </a:cubicBezTo>
                <a:lnTo>
                  <a:pt x="1006867" y="328773"/>
                </a:lnTo>
              </a:path>
            </a:pathLst>
          </a:custGeom>
          <a:ln w="28575">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0095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9"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CFD89E-C032-4C1E-E7A1-06ABFCA7FB70}"/>
              </a:ext>
            </a:extLst>
          </p:cNvPr>
          <p:cNvSpPr>
            <a:spLocks noGrp="1"/>
          </p:cNvSpPr>
          <p:nvPr>
            <p:ph type="title"/>
          </p:nvPr>
        </p:nvSpPr>
        <p:spPr>
          <a:xfrm>
            <a:off x="942392" y="404794"/>
            <a:ext cx="10411408" cy="745056"/>
          </a:xfrm>
        </p:spPr>
        <p:txBody>
          <a:bodyPr/>
          <a:lstStyle/>
          <a:p>
            <a:r>
              <a:rPr lang="en-GB" dirty="0"/>
              <a:t>Where now?</a:t>
            </a:r>
          </a:p>
        </p:txBody>
      </p:sp>
      <p:sp>
        <p:nvSpPr>
          <p:cNvPr id="6" name="Rectangle 5">
            <a:extLst>
              <a:ext uri="{FF2B5EF4-FFF2-40B4-BE49-F238E27FC236}">
                <a16:creationId xmlns:a16="http://schemas.microsoft.com/office/drawing/2014/main" id="{2A0426A1-4A55-8253-4942-D7DD5768A0AC}"/>
              </a:ext>
            </a:extLst>
          </p:cNvPr>
          <p:cNvSpPr>
            <a:spLocks noGrp="1" noRot="1" noMove="1" noResize="1" noEditPoints="1" noAdjustHandles="1" noChangeArrowheads="1" noChangeShapeType="1"/>
          </p:cNvSpPr>
          <p:nvPr/>
        </p:nvSpPr>
        <p:spPr>
          <a:xfrm>
            <a:off x="942392" y="2281646"/>
            <a:ext cx="11005768" cy="4483048"/>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36" name="Freeform: Shape 35">
            <a:extLst>
              <a:ext uri="{FF2B5EF4-FFF2-40B4-BE49-F238E27FC236}">
                <a16:creationId xmlns:a16="http://schemas.microsoft.com/office/drawing/2014/main" id="{92DC6311-3BA5-1BC0-9ACC-879861441AC3}"/>
              </a:ext>
            </a:extLst>
          </p:cNvPr>
          <p:cNvSpPr/>
          <p:nvPr/>
        </p:nvSpPr>
        <p:spPr>
          <a:xfrm>
            <a:off x="945223" y="4150760"/>
            <a:ext cx="3893262" cy="1345914"/>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714" h="1345914">
                <a:moveTo>
                  <a:pt x="10275" y="770561"/>
                </a:moveTo>
                <a:lnTo>
                  <a:pt x="2845942" y="1345914"/>
                </a:lnTo>
                <a:cubicBezTo>
                  <a:pt x="3323690" y="1217487"/>
                  <a:pt x="3351089" y="224319"/>
                  <a:pt x="2876765" y="0"/>
                </a:cubicBezTo>
                <a:lnTo>
                  <a:pt x="0" y="0"/>
                </a:lnTo>
                <a:lnTo>
                  <a:pt x="10275" y="770561"/>
                </a:ln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461BE68-F951-0D09-9BAE-FC67F226E71A}"/>
              </a:ext>
            </a:extLst>
          </p:cNvPr>
          <p:cNvSpPr/>
          <p:nvPr/>
        </p:nvSpPr>
        <p:spPr>
          <a:xfrm>
            <a:off x="868369" y="444805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7" name="Freeform: Shape 36">
            <a:extLst>
              <a:ext uri="{FF2B5EF4-FFF2-40B4-BE49-F238E27FC236}">
                <a16:creationId xmlns:a16="http://schemas.microsoft.com/office/drawing/2014/main" id="{E46F7DE4-5B14-319E-9A6B-187940FE40C0}"/>
              </a:ext>
            </a:extLst>
          </p:cNvPr>
          <p:cNvSpPr/>
          <p:nvPr/>
        </p:nvSpPr>
        <p:spPr>
          <a:xfrm>
            <a:off x="7489350" y="2565541"/>
            <a:ext cx="2748740" cy="3237801"/>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0 w 3220524"/>
              <a:gd name="connsiteY0" fmla="*/ 557019 h 1345914"/>
              <a:gd name="connsiteX1" fmla="*/ 2847752 w 3220524"/>
              <a:gd name="connsiteY1" fmla="*/ 1345914 h 1345914"/>
              <a:gd name="connsiteX2" fmla="*/ 2878575 w 3220524"/>
              <a:gd name="connsiteY2" fmla="*/ 0 h 1345914"/>
              <a:gd name="connsiteX3" fmla="*/ 1810 w 3220524"/>
              <a:gd name="connsiteY3" fmla="*/ 0 h 1345914"/>
              <a:gd name="connsiteX4" fmla="*/ 0 w 3220524"/>
              <a:gd name="connsiteY4" fmla="*/ 557019 h 1345914"/>
              <a:gd name="connsiteX0" fmla="*/ 0 w 3233392"/>
              <a:gd name="connsiteY0" fmla="*/ 557019 h 1345914"/>
              <a:gd name="connsiteX1" fmla="*/ 2847752 w 3233392"/>
              <a:gd name="connsiteY1" fmla="*/ 1345914 h 1345914"/>
              <a:gd name="connsiteX2" fmla="*/ 2902746 w 3233392"/>
              <a:gd name="connsiteY2" fmla="*/ 158021 h 1345914"/>
              <a:gd name="connsiteX3" fmla="*/ 1810 w 3233392"/>
              <a:gd name="connsiteY3" fmla="*/ 0 h 1345914"/>
              <a:gd name="connsiteX4" fmla="*/ 0 w 3233392"/>
              <a:gd name="connsiteY4" fmla="*/ 557019 h 134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3392" h="1345914">
                <a:moveTo>
                  <a:pt x="0" y="557019"/>
                </a:moveTo>
                <a:lnTo>
                  <a:pt x="2847752" y="1345914"/>
                </a:lnTo>
                <a:cubicBezTo>
                  <a:pt x="3325500" y="1217487"/>
                  <a:pt x="3377070" y="382340"/>
                  <a:pt x="2902746" y="158021"/>
                </a:cubicBezTo>
                <a:lnTo>
                  <a:pt x="1810" y="0"/>
                </a:lnTo>
                <a:cubicBezTo>
                  <a:pt x="1207" y="185673"/>
                  <a:pt x="603" y="371346"/>
                  <a:pt x="0" y="557019"/>
                </a:cubicBez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0930AABA-1242-E013-8ED1-8BB59D915E80}"/>
              </a:ext>
            </a:extLst>
          </p:cNvPr>
          <p:cNvSpPr/>
          <p:nvPr/>
        </p:nvSpPr>
        <p:spPr>
          <a:xfrm flipH="1">
            <a:off x="3760422" y="2426868"/>
            <a:ext cx="1568549" cy="2459826"/>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158420 w 3218714"/>
              <a:gd name="connsiteY0" fmla="*/ 642662 h 1345914"/>
              <a:gd name="connsiteX1" fmla="*/ 2845942 w 3218714"/>
              <a:gd name="connsiteY1" fmla="*/ 1345914 h 1345914"/>
              <a:gd name="connsiteX2" fmla="*/ 2876765 w 3218714"/>
              <a:gd name="connsiteY2" fmla="*/ 0 h 1345914"/>
              <a:gd name="connsiteX3" fmla="*/ 0 w 3218714"/>
              <a:gd name="connsiteY3" fmla="*/ 0 h 1345914"/>
              <a:gd name="connsiteX4" fmla="*/ 158420 w 3218714"/>
              <a:gd name="connsiteY4" fmla="*/ 642662 h 1345914"/>
              <a:gd name="connsiteX0" fmla="*/ 0 w 3060294"/>
              <a:gd name="connsiteY0" fmla="*/ 642662 h 1345914"/>
              <a:gd name="connsiteX1" fmla="*/ 2687522 w 3060294"/>
              <a:gd name="connsiteY1" fmla="*/ 1345914 h 1345914"/>
              <a:gd name="connsiteX2" fmla="*/ 2718345 w 3060294"/>
              <a:gd name="connsiteY2" fmla="*/ 0 h 1345914"/>
              <a:gd name="connsiteX3" fmla="*/ 43596 w 3060294"/>
              <a:gd name="connsiteY3" fmla="*/ 149216 h 1345914"/>
              <a:gd name="connsiteX4" fmla="*/ 0 w 3060294"/>
              <a:gd name="connsiteY4" fmla="*/ 642662 h 1345914"/>
              <a:gd name="connsiteX0" fmla="*/ 0 w 2816458"/>
              <a:gd name="connsiteY0" fmla="*/ 642662 h 1573290"/>
              <a:gd name="connsiteX1" fmla="*/ 1340744 w 2816458"/>
              <a:gd name="connsiteY1" fmla="*/ 1573290 h 1573290"/>
              <a:gd name="connsiteX2" fmla="*/ 2718345 w 2816458"/>
              <a:gd name="connsiteY2" fmla="*/ 0 h 1573290"/>
              <a:gd name="connsiteX3" fmla="*/ 43596 w 2816458"/>
              <a:gd name="connsiteY3" fmla="*/ 149216 h 1573290"/>
              <a:gd name="connsiteX4" fmla="*/ 0 w 2816458"/>
              <a:gd name="connsiteY4" fmla="*/ 642662 h 1573290"/>
              <a:gd name="connsiteX0" fmla="*/ 0 w 2056118"/>
              <a:gd name="connsiteY0" fmla="*/ 770561 h 1701189"/>
              <a:gd name="connsiteX1" fmla="*/ 1340744 w 2056118"/>
              <a:gd name="connsiteY1" fmla="*/ 1701189 h 1701189"/>
              <a:gd name="connsiteX2" fmla="*/ 1869875 w 2056118"/>
              <a:gd name="connsiteY2" fmla="*/ 0 h 1701189"/>
              <a:gd name="connsiteX3" fmla="*/ 43596 w 2056118"/>
              <a:gd name="connsiteY3" fmla="*/ 277115 h 1701189"/>
              <a:gd name="connsiteX4" fmla="*/ 0 w 2056118"/>
              <a:gd name="connsiteY4" fmla="*/ 770561 h 1701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118" h="1701189">
                <a:moveTo>
                  <a:pt x="0" y="770561"/>
                </a:moveTo>
                <a:lnTo>
                  <a:pt x="1340744" y="1701189"/>
                </a:lnTo>
                <a:cubicBezTo>
                  <a:pt x="1818492" y="1572762"/>
                  <a:pt x="2344199" y="224319"/>
                  <a:pt x="1869875" y="0"/>
                </a:cubicBezTo>
                <a:lnTo>
                  <a:pt x="43596" y="277115"/>
                </a:lnTo>
                <a:lnTo>
                  <a:pt x="0" y="770561"/>
                </a:ln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C9F960B-3C34-8988-3B1E-79A2A2DDDB43}"/>
              </a:ext>
            </a:extLst>
          </p:cNvPr>
          <p:cNvSpPr/>
          <p:nvPr/>
        </p:nvSpPr>
        <p:spPr>
          <a:xfrm>
            <a:off x="5215758" y="308827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C47C8F5-DE2F-16C6-DA44-097B2C05F4D7}"/>
              </a:ext>
            </a:extLst>
          </p:cNvPr>
          <p:cNvSpPr/>
          <p:nvPr/>
        </p:nvSpPr>
        <p:spPr>
          <a:xfrm>
            <a:off x="7464301" y="3154009"/>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38" name="Freeform: Shape 37">
            <a:extLst>
              <a:ext uri="{FF2B5EF4-FFF2-40B4-BE49-F238E27FC236}">
                <a16:creationId xmlns:a16="http://schemas.microsoft.com/office/drawing/2014/main" id="{B3474B24-FA38-691C-1BF5-B59592FEB40C}"/>
              </a:ext>
            </a:extLst>
          </p:cNvPr>
          <p:cNvSpPr/>
          <p:nvPr/>
        </p:nvSpPr>
        <p:spPr>
          <a:xfrm flipH="1">
            <a:off x="4058292" y="5380612"/>
            <a:ext cx="6577502" cy="1391314"/>
          </a:xfrm>
          <a:custGeom>
            <a:avLst/>
            <a:gdLst>
              <a:gd name="connsiteX0" fmla="*/ 10275 w 2876765"/>
              <a:gd name="connsiteY0" fmla="*/ 770561 h 1345914"/>
              <a:gd name="connsiteX1" fmla="*/ 2845942 w 2876765"/>
              <a:gd name="connsiteY1" fmla="*/ 1345914 h 1345914"/>
              <a:gd name="connsiteX2" fmla="*/ 2876765 w 2876765"/>
              <a:gd name="connsiteY2" fmla="*/ 0 h 1345914"/>
              <a:gd name="connsiteX3" fmla="*/ 0 w 2876765"/>
              <a:gd name="connsiteY3" fmla="*/ 0 h 1345914"/>
              <a:gd name="connsiteX4" fmla="*/ 10275 w 2876765"/>
              <a:gd name="connsiteY4" fmla="*/ 770561 h 1345914"/>
              <a:gd name="connsiteX0" fmla="*/ 10275 w 3218714"/>
              <a:gd name="connsiteY0" fmla="*/ 770561 h 1345914"/>
              <a:gd name="connsiteX1" fmla="*/ 2845942 w 3218714"/>
              <a:gd name="connsiteY1" fmla="*/ 1345914 h 1345914"/>
              <a:gd name="connsiteX2" fmla="*/ 2876765 w 3218714"/>
              <a:gd name="connsiteY2" fmla="*/ 0 h 1345914"/>
              <a:gd name="connsiteX3" fmla="*/ 0 w 3218714"/>
              <a:gd name="connsiteY3" fmla="*/ 0 h 1345914"/>
              <a:gd name="connsiteX4" fmla="*/ 10275 w 3218714"/>
              <a:gd name="connsiteY4" fmla="*/ 770561 h 1345914"/>
              <a:gd name="connsiteX0" fmla="*/ 4730 w 3213169"/>
              <a:gd name="connsiteY0" fmla="*/ 770561 h 1345914"/>
              <a:gd name="connsiteX1" fmla="*/ 2840397 w 3213169"/>
              <a:gd name="connsiteY1" fmla="*/ 1345914 h 1345914"/>
              <a:gd name="connsiteX2" fmla="*/ 2871220 w 3213169"/>
              <a:gd name="connsiteY2" fmla="*/ 0 h 1345914"/>
              <a:gd name="connsiteX3" fmla="*/ 0 w 3213169"/>
              <a:gd name="connsiteY3" fmla="*/ 99477 h 1345914"/>
              <a:gd name="connsiteX4" fmla="*/ 4730 w 3213169"/>
              <a:gd name="connsiteY4" fmla="*/ 770561 h 1345914"/>
              <a:gd name="connsiteX0" fmla="*/ 177 w 3219705"/>
              <a:gd name="connsiteY0" fmla="*/ 649767 h 1345914"/>
              <a:gd name="connsiteX1" fmla="*/ 2846933 w 3219705"/>
              <a:gd name="connsiteY1" fmla="*/ 1345914 h 1345914"/>
              <a:gd name="connsiteX2" fmla="*/ 2877756 w 3219705"/>
              <a:gd name="connsiteY2" fmla="*/ 0 h 1345914"/>
              <a:gd name="connsiteX3" fmla="*/ 6536 w 3219705"/>
              <a:gd name="connsiteY3" fmla="*/ 99477 h 1345914"/>
              <a:gd name="connsiteX4" fmla="*/ 177 w 3219705"/>
              <a:gd name="connsiteY4" fmla="*/ 649767 h 1345914"/>
              <a:gd name="connsiteX0" fmla="*/ 177 w 3219705"/>
              <a:gd name="connsiteY0" fmla="*/ 649767 h 1345914"/>
              <a:gd name="connsiteX1" fmla="*/ 2846933 w 3219705"/>
              <a:gd name="connsiteY1" fmla="*/ 1345914 h 1345914"/>
              <a:gd name="connsiteX2" fmla="*/ 2877756 w 3219705"/>
              <a:gd name="connsiteY2" fmla="*/ 0 h 1345914"/>
              <a:gd name="connsiteX3" fmla="*/ 6536 w 3219705"/>
              <a:gd name="connsiteY3" fmla="*/ 99477 h 1345914"/>
              <a:gd name="connsiteX4" fmla="*/ 177 w 3219705"/>
              <a:gd name="connsiteY4" fmla="*/ 649767 h 1345914"/>
              <a:gd name="connsiteX0" fmla="*/ 177 w 3194451"/>
              <a:gd name="connsiteY0" fmla="*/ 649767 h 827213"/>
              <a:gd name="connsiteX1" fmla="*/ 2791488 w 3194451"/>
              <a:gd name="connsiteY1" fmla="*/ 827213 h 827213"/>
              <a:gd name="connsiteX2" fmla="*/ 2877756 w 3194451"/>
              <a:gd name="connsiteY2" fmla="*/ 0 h 827213"/>
              <a:gd name="connsiteX3" fmla="*/ 6536 w 3194451"/>
              <a:gd name="connsiteY3" fmla="*/ 99477 h 827213"/>
              <a:gd name="connsiteX4" fmla="*/ 177 w 3194451"/>
              <a:gd name="connsiteY4" fmla="*/ 649767 h 827213"/>
              <a:gd name="connsiteX0" fmla="*/ 177 w 3194451"/>
              <a:gd name="connsiteY0" fmla="*/ 649767 h 865465"/>
              <a:gd name="connsiteX1" fmla="*/ 1980476 w 3194451"/>
              <a:gd name="connsiteY1" fmla="*/ 719762 h 865465"/>
              <a:gd name="connsiteX2" fmla="*/ 2791488 w 3194451"/>
              <a:gd name="connsiteY2" fmla="*/ 827213 h 865465"/>
              <a:gd name="connsiteX3" fmla="*/ 2877756 w 3194451"/>
              <a:gd name="connsiteY3" fmla="*/ 0 h 865465"/>
              <a:gd name="connsiteX4" fmla="*/ 6536 w 3194451"/>
              <a:gd name="connsiteY4" fmla="*/ 99477 h 865465"/>
              <a:gd name="connsiteX5" fmla="*/ 177 w 3194451"/>
              <a:gd name="connsiteY5" fmla="*/ 649767 h 865465"/>
              <a:gd name="connsiteX0" fmla="*/ 177 w 3194451"/>
              <a:gd name="connsiteY0" fmla="*/ 649767 h 887453"/>
              <a:gd name="connsiteX1" fmla="*/ 638714 w 3194451"/>
              <a:gd name="connsiteY1" fmla="*/ 826345 h 887453"/>
              <a:gd name="connsiteX2" fmla="*/ 2791488 w 3194451"/>
              <a:gd name="connsiteY2" fmla="*/ 827213 h 887453"/>
              <a:gd name="connsiteX3" fmla="*/ 2877756 w 3194451"/>
              <a:gd name="connsiteY3" fmla="*/ 0 h 887453"/>
              <a:gd name="connsiteX4" fmla="*/ 6536 w 3194451"/>
              <a:gd name="connsiteY4" fmla="*/ 99477 h 887453"/>
              <a:gd name="connsiteX5" fmla="*/ 177 w 3194451"/>
              <a:gd name="connsiteY5" fmla="*/ 649767 h 887453"/>
              <a:gd name="connsiteX0" fmla="*/ 177 w 3194451"/>
              <a:gd name="connsiteY0" fmla="*/ 649767 h 887453"/>
              <a:gd name="connsiteX1" fmla="*/ 638714 w 3194451"/>
              <a:gd name="connsiteY1" fmla="*/ 826345 h 887453"/>
              <a:gd name="connsiteX2" fmla="*/ 2791488 w 3194451"/>
              <a:gd name="connsiteY2" fmla="*/ 827213 h 887453"/>
              <a:gd name="connsiteX3" fmla="*/ 2877756 w 3194451"/>
              <a:gd name="connsiteY3" fmla="*/ 0 h 887453"/>
              <a:gd name="connsiteX4" fmla="*/ 6536 w 3194451"/>
              <a:gd name="connsiteY4" fmla="*/ 99477 h 887453"/>
              <a:gd name="connsiteX5" fmla="*/ 177 w 3194451"/>
              <a:gd name="connsiteY5" fmla="*/ 649767 h 887453"/>
              <a:gd name="connsiteX0" fmla="*/ 177 w 3194451"/>
              <a:gd name="connsiteY0" fmla="*/ 649767 h 827213"/>
              <a:gd name="connsiteX1" fmla="*/ 638714 w 3194451"/>
              <a:gd name="connsiteY1" fmla="*/ 826345 h 827213"/>
              <a:gd name="connsiteX2" fmla="*/ 2791488 w 3194451"/>
              <a:gd name="connsiteY2" fmla="*/ 827213 h 827213"/>
              <a:gd name="connsiteX3" fmla="*/ 2877756 w 3194451"/>
              <a:gd name="connsiteY3" fmla="*/ 0 h 827213"/>
              <a:gd name="connsiteX4" fmla="*/ 6536 w 3194451"/>
              <a:gd name="connsiteY4" fmla="*/ 99477 h 827213"/>
              <a:gd name="connsiteX5" fmla="*/ 177 w 3194451"/>
              <a:gd name="connsiteY5" fmla="*/ 649767 h 827213"/>
              <a:gd name="connsiteX0" fmla="*/ 177 w 3194451"/>
              <a:gd name="connsiteY0" fmla="*/ 784772 h 962218"/>
              <a:gd name="connsiteX1" fmla="*/ 638714 w 3194451"/>
              <a:gd name="connsiteY1" fmla="*/ 961350 h 962218"/>
              <a:gd name="connsiteX2" fmla="*/ 2791488 w 3194451"/>
              <a:gd name="connsiteY2" fmla="*/ 962218 h 962218"/>
              <a:gd name="connsiteX3" fmla="*/ 2877756 w 3194451"/>
              <a:gd name="connsiteY3" fmla="*/ 0 h 962218"/>
              <a:gd name="connsiteX4" fmla="*/ 6536 w 3194451"/>
              <a:gd name="connsiteY4" fmla="*/ 234482 h 962218"/>
              <a:gd name="connsiteX5" fmla="*/ 177 w 3194451"/>
              <a:gd name="connsiteY5" fmla="*/ 784772 h 962218"/>
              <a:gd name="connsiteX0" fmla="*/ 177 w 3083597"/>
              <a:gd name="connsiteY0" fmla="*/ 784772 h 962218"/>
              <a:gd name="connsiteX1" fmla="*/ 638714 w 3083597"/>
              <a:gd name="connsiteY1" fmla="*/ 961350 h 962218"/>
              <a:gd name="connsiteX2" fmla="*/ 2791488 w 3083597"/>
              <a:gd name="connsiteY2" fmla="*/ 962218 h 962218"/>
              <a:gd name="connsiteX3" fmla="*/ 2877756 w 3083597"/>
              <a:gd name="connsiteY3" fmla="*/ 0 h 962218"/>
              <a:gd name="connsiteX4" fmla="*/ 6536 w 3083597"/>
              <a:gd name="connsiteY4" fmla="*/ 234482 h 962218"/>
              <a:gd name="connsiteX5" fmla="*/ 177 w 3083597"/>
              <a:gd name="connsiteY5" fmla="*/ 784772 h 962218"/>
              <a:gd name="connsiteX0" fmla="*/ 177 w 2986375"/>
              <a:gd name="connsiteY0" fmla="*/ 784772 h 962218"/>
              <a:gd name="connsiteX1" fmla="*/ 638714 w 2986375"/>
              <a:gd name="connsiteY1" fmla="*/ 961350 h 962218"/>
              <a:gd name="connsiteX2" fmla="*/ 2791488 w 2986375"/>
              <a:gd name="connsiteY2" fmla="*/ 962218 h 962218"/>
              <a:gd name="connsiteX3" fmla="*/ 2877756 w 2986375"/>
              <a:gd name="connsiteY3" fmla="*/ 0 h 962218"/>
              <a:gd name="connsiteX4" fmla="*/ 6536 w 2986375"/>
              <a:gd name="connsiteY4" fmla="*/ 234482 h 962218"/>
              <a:gd name="connsiteX5" fmla="*/ 177 w 2986375"/>
              <a:gd name="connsiteY5" fmla="*/ 784772 h 9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6375" h="962218">
                <a:moveTo>
                  <a:pt x="177" y="784772"/>
                </a:moveTo>
                <a:lnTo>
                  <a:pt x="638714" y="961350"/>
                </a:lnTo>
                <a:lnTo>
                  <a:pt x="2791488" y="962218"/>
                </a:lnTo>
                <a:cubicBezTo>
                  <a:pt x="3003101" y="634838"/>
                  <a:pt x="3058223" y="302479"/>
                  <a:pt x="2877756" y="0"/>
                </a:cubicBezTo>
                <a:lnTo>
                  <a:pt x="6536" y="234482"/>
                </a:lnTo>
                <a:cubicBezTo>
                  <a:pt x="8113" y="458177"/>
                  <a:pt x="-1400" y="561077"/>
                  <a:pt x="177" y="784772"/>
                </a:cubicBezTo>
                <a:close/>
              </a:path>
            </a:pathLst>
          </a:custGeom>
          <a:gradFill>
            <a:gsLst>
              <a:gs pos="0">
                <a:schemeClr val="accent4"/>
              </a:gs>
              <a:gs pos="99000">
                <a:srgbClr val="FFE9D3">
                  <a:alpha val="0"/>
                </a:srgbClr>
              </a:gs>
            </a:gsLst>
            <a:lin ang="600000" scaled="0"/>
          </a:gradFill>
          <a:ln>
            <a:gradFill>
              <a:gsLst>
                <a:gs pos="0">
                  <a:schemeClr val="accent4">
                    <a:lumMod val="75000"/>
                  </a:schemeClr>
                </a:gs>
                <a:gs pos="100000">
                  <a:srgbClr val="FFE9D3">
                    <a:alpha val="3137"/>
                  </a:srgbClr>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2FDA07-7878-018B-825F-028684DF13A3}"/>
              </a:ext>
            </a:extLst>
          </p:cNvPr>
          <p:cNvSpPr/>
          <p:nvPr/>
        </p:nvSpPr>
        <p:spPr>
          <a:xfrm>
            <a:off x="10526486" y="6039088"/>
            <a:ext cx="148046" cy="15022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BD65A0-D8F2-5329-E2C6-E98B70AEFC0B}"/>
              </a:ext>
            </a:extLst>
          </p:cNvPr>
          <p:cNvSpPr txBox="1"/>
          <p:nvPr/>
        </p:nvSpPr>
        <p:spPr>
          <a:xfrm>
            <a:off x="874973" y="3828974"/>
            <a:ext cx="530915" cy="369332"/>
          </a:xfrm>
          <a:prstGeom prst="rect">
            <a:avLst/>
          </a:prstGeom>
          <a:noFill/>
        </p:spPr>
        <p:txBody>
          <a:bodyPr wrap="none" rtlCol="0">
            <a:spAutoFit/>
          </a:bodyPr>
          <a:lstStyle/>
          <a:p>
            <a:r>
              <a:rPr lang="en-GB" dirty="0"/>
              <a:t>Me</a:t>
            </a:r>
          </a:p>
        </p:txBody>
      </p:sp>
      <p:sp>
        <p:nvSpPr>
          <p:cNvPr id="14" name="TextBox 13">
            <a:extLst>
              <a:ext uri="{FF2B5EF4-FFF2-40B4-BE49-F238E27FC236}">
                <a16:creationId xmlns:a16="http://schemas.microsoft.com/office/drawing/2014/main" id="{7335D0F3-A859-1E10-8ADF-43B8721B7982}"/>
              </a:ext>
            </a:extLst>
          </p:cNvPr>
          <p:cNvSpPr txBox="1"/>
          <p:nvPr/>
        </p:nvSpPr>
        <p:spPr>
          <a:xfrm>
            <a:off x="4780667" y="2358949"/>
            <a:ext cx="1018227" cy="369332"/>
          </a:xfrm>
          <a:prstGeom prst="rect">
            <a:avLst/>
          </a:prstGeom>
          <a:noFill/>
        </p:spPr>
        <p:txBody>
          <a:bodyPr wrap="none" rtlCol="0">
            <a:spAutoFit/>
          </a:bodyPr>
          <a:lstStyle/>
          <a:p>
            <a:r>
              <a:rPr lang="en-GB" dirty="0"/>
              <a:t>Zombie</a:t>
            </a:r>
          </a:p>
        </p:txBody>
      </p:sp>
      <p:sp>
        <p:nvSpPr>
          <p:cNvPr id="15" name="TextBox 14">
            <a:extLst>
              <a:ext uri="{FF2B5EF4-FFF2-40B4-BE49-F238E27FC236}">
                <a16:creationId xmlns:a16="http://schemas.microsoft.com/office/drawing/2014/main" id="{DB2D093C-7034-59C0-FBE9-4BF4F893772A}"/>
              </a:ext>
            </a:extLst>
          </p:cNvPr>
          <p:cNvSpPr txBox="1"/>
          <p:nvPr/>
        </p:nvSpPr>
        <p:spPr>
          <a:xfrm>
            <a:off x="10674532" y="5803343"/>
            <a:ext cx="902811" cy="369332"/>
          </a:xfrm>
          <a:prstGeom prst="rect">
            <a:avLst/>
          </a:prstGeom>
          <a:noFill/>
        </p:spPr>
        <p:txBody>
          <a:bodyPr wrap="none" rtlCol="0">
            <a:spAutoFit/>
          </a:bodyPr>
          <a:lstStyle/>
          <a:p>
            <a:r>
              <a:rPr lang="en-GB" dirty="0"/>
              <a:t>Cyclist</a:t>
            </a:r>
          </a:p>
        </p:txBody>
      </p:sp>
      <p:sp>
        <p:nvSpPr>
          <p:cNvPr id="16" name="TextBox 15">
            <a:extLst>
              <a:ext uri="{FF2B5EF4-FFF2-40B4-BE49-F238E27FC236}">
                <a16:creationId xmlns:a16="http://schemas.microsoft.com/office/drawing/2014/main" id="{79391F02-F6A6-FC4F-9494-5E6662E4EEC5}"/>
              </a:ext>
            </a:extLst>
          </p:cNvPr>
          <p:cNvSpPr txBox="1"/>
          <p:nvPr/>
        </p:nvSpPr>
        <p:spPr>
          <a:xfrm>
            <a:off x="7807003" y="2354573"/>
            <a:ext cx="954107" cy="369332"/>
          </a:xfrm>
          <a:prstGeom prst="rect">
            <a:avLst/>
          </a:prstGeom>
          <a:noFill/>
        </p:spPr>
        <p:txBody>
          <a:bodyPr wrap="none" rtlCol="0">
            <a:spAutoFit/>
          </a:bodyPr>
          <a:lstStyle/>
          <a:p>
            <a:r>
              <a:rPr lang="en-GB" dirty="0"/>
              <a:t>Couple</a:t>
            </a:r>
          </a:p>
        </p:txBody>
      </p:sp>
      <p:sp>
        <p:nvSpPr>
          <p:cNvPr id="2" name="Oval 1">
            <a:extLst>
              <a:ext uri="{FF2B5EF4-FFF2-40B4-BE49-F238E27FC236}">
                <a16:creationId xmlns:a16="http://schemas.microsoft.com/office/drawing/2014/main" id="{1D006A04-4FC0-0B43-2CB5-EA88A922EBB6}"/>
              </a:ext>
            </a:extLst>
          </p:cNvPr>
          <p:cNvSpPr/>
          <p:nvPr/>
        </p:nvSpPr>
        <p:spPr>
          <a:xfrm>
            <a:off x="4956575" y="2828935"/>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8672E76-C6B1-0977-4700-653870FE76FB}"/>
              </a:ext>
            </a:extLst>
          </p:cNvPr>
          <p:cNvSpPr/>
          <p:nvPr/>
        </p:nvSpPr>
        <p:spPr>
          <a:xfrm>
            <a:off x="7174775" y="2571615"/>
            <a:ext cx="666409" cy="133376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46165CFA-A942-68C8-B15E-6BC87F929EB3}"/>
              </a:ext>
            </a:extLst>
          </p:cNvPr>
          <p:cNvSpPr/>
          <p:nvPr/>
        </p:nvSpPr>
        <p:spPr>
          <a:xfrm>
            <a:off x="9573628" y="5698046"/>
            <a:ext cx="2053762" cy="83230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74372A-6524-BF7B-3FA9-1230EA73C097}"/>
              </a:ext>
            </a:extLst>
          </p:cNvPr>
          <p:cNvSpPr/>
          <p:nvPr/>
        </p:nvSpPr>
        <p:spPr>
          <a:xfrm>
            <a:off x="4630098" y="2590925"/>
            <a:ext cx="1319361" cy="1235761"/>
          </a:xfrm>
          <a:prstGeom prst="ellipse">
            <a:avLst/>
          </a:prstGeom>
          <a:noFill/>
          <a:ln w="1905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3" name="Oval 12">
            <a:extLst>
              <a:ext uri="{FF2B5EF4-FFF2-40B4-BE49-F238E27FC236}">
                <a16:creationId xmlns:a16="http://schemas.microsoft.com/office/drawing/2014/main" id="{34C5FB07-84FB-5EC3-0903-653737185AC1}"/>
              </a:ext>
            </a:extLst>
          </p:cNvPr>
          <p:cNvSpPr/>
          <p:nvPr/>
        </p:nvSpPr>
        <p:spPr>
          <a:xfrm>
            <a:off x="6930803" y="2151472"/>
            <a:ext cx="1120173" cy="2187032"/>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sp>
        <p:nvSpPr>
          <p:cNvPr id="17" name="Oval 16">
            <a:extLst>
              <a:ext uri="{FF2B5EF4-FFF2-40B4-BE49-F238E27FC236}">
                <a16:creationId xmlns:a16="http://schemas.microsoft.com/office/drawing/2014/main" id="{2217E26F-C263-5964-75E5-933BDCE22FA4}"/>
              </a:ext>
            </a:extLst>
          </p:cNvPr>
          <p:cNvSpPr/>
          <p:nvPr/>
        </p:nvSpPr>
        <p:spPr>
          <a:xfrm>
            <a:off x="8967148" y="5526296"/>
            <a:ext cx="3118675" cy="1175803"/>
          </a:xfrm>
          <a:prstGeom prst="ellipse">
            <a:avLst/>
          </a:prstGeom>
          <a:noFill/>
          <a:ln w="19050" cap="flat" cmpd="sng" algn="ctr">
            <a:solidFill>
              <a:schemeClr val="accent5"/>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71F97162-EFE9-64F1-3343-DBB50A293289}"/>
              </a:ext>
            </a:extLst>
          </p:cNvPr>
          <p:cNvCxnSpPr>
            <a:cxnSpLocks/>
            <a:stCxn id="9" idx="2"/>
          </p:cNvCxnSpPr>
          <p:nvPr/>
        </p:nvCxnSpPr>
        <p:spPr>
          <a:xfrm flipH="1">
            <a:off x="4556588" y="3163389"/>
            <a:ext cx="659170" cy="3843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EB4D96E-B4EF-3780-D9BE-2BC2FB94FB2B}"/>
              </a:ext>
            </a:extLst>
          </p:cNvPr>
          <p:cNvCxnSpPr/>
          <p:nvPr/>
        </p:nvCxnSpPr>
        <p:spPr>
          <a:xfrm flipH="1">
            <a:off x="7790223" y="6114197"/>
            <a:ext cx="273626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AF72479-5EEC-EE82-6A65-E44670DE4006}"/>
              </a:ext>
            </a:extLst>
          </p:cNvPr>
          <p:cNvCxnSpPr>
            <a:cxnSpLocks/>
          </p:cNvCxnSpPr>
          <p:nvPr/>
        </p:nvCxnSpPr>
        <p:spPr>
          <a:xfrm>
            <a:off x="7628688" y="3268247"/>
            <a:ext cx="1042701" cy="58745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8FD30FB-AC52-C395-143C-51557BC04DF5}"/>
              </a:ext>
            </a:extLst>
          </p:cNvPr>
          <p:cNvCxnSpPr>
            <a:cxnSpLocks/>
          </p:cNvCxnSpPr>
          <p:nvPr/>
        </p:nvCxnSpPr>
        <p:spPr>
          <a:xfrm>
            <a:off x="1140431" y="4523170"/>
            <a:ext cx="1387012" cy="161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3181AD1-CA14-86CA-394B-C3BAF8F5D0EC}"/>
              </a:ext>
            </a:extLst>
          </p:cNvPr>
          <p:cNvSpPr/>
          <p:nvPr/>
        </p:nvSpPr>
        <p:spPr>
          <a:xfrm>
            <a:off x="609187" y="4174826"/>
            <a:ext cx="666409" cy="69668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Shape 39">
            <a:extLst>
              <a:ext uri="{FF2B5EF4-FFF2-40B4-BE49-F238E27FC236}">
                <a16:creationId xmlns:a16="http://schemas.microsoft.com/office/drawing/2014/main" id="{FAB21338-19DD-EE04-292D-8B954014E43A}"/>
              </a:ext>
            </a:extLst>
          </p:cNvPr>
          <p:cNvSpPr/>
          <p:nvPr/>
        </p:nvSpPr>
        <p:spPr>
          <a:xfrm>
            <a:off x="6082301" y="2537717"/>
            <a:ext cx="1366463" cy="678094"/>
          </a:xfrm>
          <a:custGeom>
            <a:avLst/>
            <a:gdLst>
              <a:gd name="connsiteX0" fmla="*/ 1366463 w 1366463"/>
              <a:gd name="connsiteY0" fmla="*/ 678094 h 678094"/>
              <a:gd name="connsiteX1" fmla="*/ 976045 w 1366463"/>
              <a:gd name="connsiteY1" fmla="*/ 410966 h 678094"/>
              <a:gd name="connsiteX2" fmla="*/ 441789 w 1366463"/>
              <a:gd name="connsiteY2" fmla="*/ 154112 h 678094"/>
              <a:gd name="connsiteX3" fmla="*/ 0 w 1366463"/>
              <a:gd name="connsiteY3" fmla="*/ 0 h 678094"/>
              <a:gd name="connsiteX4" fmla="*/ 0 w 1366463"/>
              <a:gd name="connsiteY4" fmla="*/ 0 h 6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463" h="678094">
                <a:moveTo>
                  <a:pt x="1366463" y="678094"/>
                </a:moveTo>
                <a:cubicBezTo>
                  <a:pt x="1248310" y="588195"/>
                  <a:pt x="1130157" y="498296"/>
                  <a:pt x="976045" y="410966"/>
                </a:cubicBezTo>
                <a:cubicBezTo>
                  <a:pt x="821933" y="323636"/>
                  <a:pt x="604463" y="222606"/>
                  <a:pt x="441789" y="154112"/>
                </a:cubicBezTo>
                <a:cubicBezTo>
                  <a:pt x="279115" y="85618"/>
                  <a:pt x="0" y="0"/>
                  <a:pt x="0" y="0"/>
                </a:cubicBezTo>
                <a:lnTo>
                  <a:pt x="0" y="0"/>
                </a:lnTo>
              </a:path>
            </a:pathLst>
          </a:cu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0049056D-6DDA-5240-31C6-7FE5F2B28D1E}"/>
              </a:ext>
            </a:extLst>
          </p:cNvPr>
          <p:cNvCxnSpPr>
            <a:cxnSpLocks/>
          </p:cNvCxnSpPr>
          <p:nvPr/>
        </p:nvCxnSpPr>
        <p:spPr>
          <a:xfrm>
            <a:off x="10674532" y="6114197"/>
            <a:ext cx="1192120" cy="58478"/>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sp>
        <p:nvSpPr>
          <p:cNvPr id="47" name="Freeform: Shape 46">
            <a:extLst>
              <a:ext uri="{FF2B5EF4-FFF2-40B4-BE49-F238E27FC236}">
                <a16:creationId xmlns:a16="http://schemas.microsoft.com/office/drawing/2014/main" id="{DC76161D-AF39-40B7-D510-38E3E9F1EDBC}"/>
              </a:ext>
            </a:extLst>
          </p:cNvPr>
          <p:cNvSpPr/>
          <p:nvPr/>
        </p:nvSpPr>
        <p:spPr>
          <a:xfrm>
            <a:off x="5404207" y="3082247"/>
            <a:ext cx="1006867" cy="400692"/>
          </a:xfrm>
          <a:custGeom>
            <a:avLst/>
            <a:gdLst>
              <a:gd name="connsiteX0" fmla="*/ 0 w 1006867"/>
              <a:gd name="connsiteY0" fmla="*/ 71919 h 400692"/>
              <a:gd name="connsiteX1" fmla="*/ 30822 w 1006867"/>
              <a:gd name="connsiteY1" fmla="*/ 20549 h 400692"/>
              <a:gd name="connsiteX2" fmla="*/ 102741 w 1006867"/>
              <a:gd name="connsiteY2" fmla="*/ 0 h 400692"/>
              <a:gd name="connsiteX3" fmla="*/ 143838 w 1006867"/>
              <a:gd name="connsiteY3" fmla="*/ 10274 h 400692"/>
              <a:gd name="connsiteX4" fmla="*/ 174660 w 1006867"/>
              <a:gd name="connsiteY4" fmla="*/ 61645 h 400692"/>
              <a:gd name="connsiteX5" fmla="*/ 184935 w 1006867"/>
              <a:gd name="connsiteY5" fmla="*/ 102742 h 400692"/>
              <a:gd name="connsiteX6" fmla="*/ 246580 w 1006867"/>
              <a:gd name="connsiteY6" fmla="*/ 184935 h 400692"/>
              <a:gd name="connsiteX7" fmla="*/ 277402 w 1006867"/>
              <a:gd name="connsiteY7" fmla="*/ 226032 h 400692"/>
              <a:gd name="connsiteX8" fmla="*/ 297950 w 1006867"/>
              <a:gd name="connsiteY8" fmla="*/ 256854 h 400692"/>
              <a:gd name="connsiteX9" fmla="*/ 359595 w 1006867"/>
              <a:gd name="connsiteY9" fmla="*/ 277402 h 400692"/>
              <a:gd name="connsiteX10" fmla="*/ 390418 w 1006867"/>
              <a:gd name="connsiteY10" fmla="*/ 287677 h 400692"/>
              <a:gd name="connsiteX11" fmla="*/ 698642 w 1006867"/>
              <a:gd name="connsiteY11" fmla="*/ 308225 h 400692"/>
              <a:gd name="connsiteX12" fmla="*/ 760287 w 1006867"/>
              <a:gd name="connsiteY12" fmla="*/ 380144 h 400692"/>
              <a:gd name="connsiteX13" fmla="*/ 821932 w 1006867"/>
              <a:gd name="connsiteY13" fmla="*/ 400692 h 400692"/>
              <a:gd name="connsiteX14" fmla="*/ 945222 w 1006867"/>
              <a:gd name="connsiteY14" fmla="*/ 390418 h 400692"/>
              <a:gd name="connsiteX15" fmla="*/ 1006867 w 1006867"/>
              <a:gd name="connsiteY15" fmla="*/ 349322 h 400692"/>
              <a:gd name="connsiteX16" fmla="*/ 1006867 w 1006867"/>
              <a:gd name="connsiteY16" fmla="*/ 328773 h 40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867" h="400692">
                <a:moveTo>
                  <a:pt x="0" y="71919"/>
                </a:moveTo>
                <a:cubicBezTo>
                  <a:pt x="10274" y="54796"/>
                  <a:pt x="16702" y="34669"/>
                  <a:pt x="30822" y="20549"/>
                </a:cubicBezTo>
                <a:cubicBezTo>
                  <a:pt x="35736" y="15635"/>
                  <a:pt x="102383" y="90"/>
                  <a:pt x="102741" y="0"/>
                </a:cubicBezTo>
                <a:cubicBezTo>
                  <a:pt x="116440" y="3425"/>
                  <a:pt x="131208" y="3959"/>
                  <a:pt x="143838" y="10274"/>
                </a:cubicBezTo>
                <a:cubicBezTo>
                  <a:pt x="165354" y="21032"/>
                  <a:pt x="168802" y="41141"/>
                  <a:pt x="174660" y="61645"/>
                </a:cubicBezTo>
                <a:cubicBezTo>
                  <a:pt x="178539" y="75222"/>
                  <a:pt x="178620" y="90112"/>
                  <a:pt x="184935" y="102742"/>
                </a:cubicBezTo>
                <a:cubicBezTo>
                  <a:pt x="226595" y="186063"/>
                  <a:pt x="210454" y="141584"/>
                  <a:pt x="246580" y="184935"/>
                </a:cubicBezTo>
                <a:cubicBezTo>
                  <a:pt x="257542" y="198090"/>
                  <a:pt x="267449" y="212098"/>
                  <a:pt x="277402" y="226032"/>
                </a:cubicBezTo>
                <a:cubicBezTo>
                  <a:pt x="284579" y="236080"/>
                  <a:pt x="287479" y="250310"/>
                  <a:pt x="297950" y="256854"/>
                </a:cubicBezTo>
                <a:cubicBezTo>
                  <a:pt x="316318" y="268334"/>
                  <a:pt x="339047" y="270553"/>
                  <a:pt x="359595" y="277402"/>
                </a:cubicBezTo>
                <a:cubicBezTo>
                  <a:pt x="369869" y="280827"/>
                  <a:pt x="379735" y="285897"/>
                  <a:pt x="390418" y="287677"/>
                </a:cubicBezTo>
                <a:cubicBezTo>
                  <a:pt x="533208" y="311475"/>
                  <a:pt x="431249" y="297084"/>
                  <a:pt x="698642" y="308225"/>
                </a:cubicBezTo>
                <a:cubicBezTo>
                  <a:pt x="709271" y="322396"/>
                  <a:pt x="741889" y="369923"/>
                  <a:pt x="760287" y="380144"/>
                </a:cubicBezTo>
                <a:cubicBezTo>
                  <a:pt x="779221" y="390663"/>
                  <a:pt x="821932" y="400692"/>
                  <a:pt x="821932" y="400692"/>
                </a:cubicBezTo>
                <a:cubicBezTo>
                  <a:pt x="863029" y="397267"/>
                  <a:pt x="905487" y="401455"/>
                  <a:pt x="945222" y="390418"/>
                </a:cubicBezTo>
                <a:cubicBezTo>
                  <a:pt x="969017" y="383808"/>
                  <a:pt x="1006867" y="374018"/>
                  <a:pt x="1006867" y="349322"/>
                </a:cubicBezTo>
                <a:lnTo>
                  <a:pt x="1006867" y="328773"/>
                </a:lnTo>
              </a:path>
            </a:pathLst>
          </a:custGeom>
          <a:ln w="28575">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48" name="Freeform: Shape 47">
            <a:extLst>
              <a:ext uri="{FF2B5EF4-FFF2-40B4-BE49-F238E27FC236}">
                <a16:creationId xmlns:a16="http://schemas.microsoft.com/office/drawing/2014/main" id="{33DD8C5F-9A42-F8DC-D947-88177CA8DE5D}"/>
              </a:ext>
            </a:extLst>
          </p:cNvPr>
          <p:cNvSpPr/>
          <p:nvPr/>
        </p:nvSpPr>
        <p:spPr>
          <a:xfrm>
            <a:off x="1058238" y="4592548"/>
            <a:ext cx="5239820" cy="695452"/>
          </a:xfrm>
          <a:custGeom>
            <a:avLst/>
            <a:gdLst>
              <a:gd name="connsiteX0" fmla="*/ 0 w 5239820"/>
              <a:gd name="connsiteY0" fmla="*/ 0 h 695452"/>
              <a:gd name="connsiteX1" fmla="*/ 3236360 w 5239820"/>
              <a:gd name="connsiteY1" fmla="*/ 688369 h 695452"/>
              <a:gd name="connsiteX2" fmla="*/ 5239820 w 5239820"/>
              <a:gd name="connsiteY2" fmla="*/ 297951 h 695452"/>
            </a:gdLst>
            <a:ahLst/>
            <a:cxnLst>
              <a:cxn ang="0">
                <a:pos x="connsiteX0" y="connsiteY0"/>
              </a:cxn>
              <a:cxn ang="0">
                <a:pos x="connsiteX1" y="connsiteY1"/>
              </a:cxn>
              <a:cxn ang="0">
                <a:pos x="connsiteX2" y="connsiteY2"/>
              </a:cxn>
            </a:cxnLst>
            <a:rect l="l" t="t" r="r" b="b"/>
            <a:pathLst>
              <a:path w="5239820" h="695452">
                <a:moveTo>
                  <a:pt x="0" y="0"/>
                </a:moveTo>
                <a:cubicBezTo>
                  <a:pt x="1181528" y="319355"/>
                  <a:pt x="2363057" y="638711"/>
                  <a:pt x="3236360" y="688369"/>
                </a:cubicBezTo>
                <a:cubicBezTo>
                  <a:pt x="4109663" y="738027"/>
                  <a:pt x="4674741" y="517989"/>
                  <a:pt x="5239820" y="297951"/>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3ACCE14D-A700-3F51-0C93-8A10827D76E3}"/>
              </a:ext>
            </a:extLst>
          </p:cNvPr>
          <p:cNvSpPr txBox="1"/>
          <p:nvPr/>
        </p:nvSpPr>
        <p:spPr>
          <a:xfrm>
            <a:off x="6275046" y="4383223"/>
            <a:ext cx="490486" cy="707886"/>
          </a:xfrm>
          <a:prstGeom prst="rect">
            <a:avLst/>
          </a:prstGeom>
          <a:noFill/>
        </p:spPr>
        <p:txBody>
          <a:bodyPr wrap="square" rtlCol="0">
            <a:spAutoFit/>
          </a:bodyPr>
          <a:lstStyle/>
          <a:p>
            <a:r>
              <a:rPr lang="en-GB" sz="4000" dirty="0"/>
              <a:t>?</a:t>
            </a:r>
          </a:p>
        </p:txBody>
      </p:sp>
    </p:spTree>
    <p:extLst>
      <p:ext uri="{BB962C8B-B14F-4D97-AF65-F5344CB8AC3E}">
        <p14:creationId xmlns:p14="http://schemas.microsoft.com/office/powerpoint/2010/main" val="3373400377"/>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EF_V6" id="{B99EEC42-D414-4987-8414-5C338F56E426}" vid="{1FF68F6C-85E3-4376-BFA9-1F6778914A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9275799-781E-48CE-9F54-0C35EC7B4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331494-2B4C-4D3C-A5D2-BA1DC99CD22C}">
  <ds:schemaRefs>
    <ds:schemaRef ds:uri="http://schemas.microsoft.com/sharepoint/v3/contenttype/forms"/>
  </ds:schemaRefs>
</ds:datastoreItem>
</file>

<file path=customXml/itemProps3.xml><?xml version="1.0" encoding="utf-8"?>
<ds:datastoreItem xmlns:ds="http://schemas.openxmlformats.org/officeDocument/2006/customXml" ds:itemID="{CE69D2E8-20DE-4F32-923E-07859F820D7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{C6C70B0E-B3D8-455C-B008-9AFAAD5D205D}tf89338750_win32</Template>
  <TotalTime>707</TotalTime>
  <Words>994</Words>
  <Application>Microsoft Office PowerPoint</Application>
  <PresentationFormat>Widescreen</PresentationFormat>
  <Paragraphs>107</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Univers</vt:lpstr>
      <vt:lpstr>GradientUnivers</vt:lpstr>
      <vt:lpstr>How to avoid Zombies</vt:lpstr>
      <vt:lpstr>The problem……</vt:lpstr>
      <vt:lpstr>Traditional zombie</vt:lpstr>
      <vt:lpstr>PowerPoint Presentation</vt:lpstr>
      <vt:lpstr>Diagram it out</vt:lpstr>
      <vt:lpstr>Assign size and politeness</vt:lpstr>
      <vt:lpstr>Add a velocity</vt:lpstr>
      <vt:lpstr>Predicting the near future</vt:lpstr>
      <vt:lpstr>Where now?</vt:lpstr>
      <vt:lpstr>Most difficult object to avoid?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Galaxy</dc:title>
  <dc:creator>Hartburn, David</dc:creator>
  <cp:lastModifiedBy>Hartburn, David</cp:lastModifiedBy>
  <cp:revision>8</cp:revision>
  <dcterms:created xsi:type="dcterms:W3CDTF">2023-10-18T07:34:12Z</dcterms:created>
  <dcterms:modified xsi:type="dcterms:W3CDTF">2023-10-21T09:42:20Z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MSIP_Label_c4496a64-e0e3-4038-91bc-493f618853ad_Enabled">
    <vt:lpwstr>true</vt:lpwstr>
  </property>
  <property fmtid="{D5CDD505-2E9C-101B-9397-08002B2CF9AE}" pid="5" name="MSIP_Label_c4496a64-e0e3-4038-91bc-493f618853ad_SetDate">
    <vt:lpwstr>2023-10-18T08:02:26Z</vt:lpwstr>
  </property>
  <property fmtid="{D5CDD505-2E9C-101B-9397-08002B2CF9AE}" pid="6" name="MSIP_Label_c4496a64-e0e3-4038-91bc-493f618853ad_Method">
    <vt:lpwstr>Standard</vt:lpwstr>
  </property>
  <property fmtid="{D5CDD505-2E9C-101B-9397-08002B2CF9AE}" pid="7" name="MSIP_Label_c4496a64-e0e3-4038-91bc-493f618853ad_Name">
    <vt:lpwstr>General</vt:lpwstr>
  </property>
  <property fmtid="{D5CDD505-2E9C-101B-9397-08002B2CF9AE}" pid="8" name="MSIP_Label_c4496a64-e0e3-4038-91bc-493f618853ad_SiteId">
    <vt:lpwstr>2efd699a-1922-4e69-b601-108008d28a2e</vt:lpwstr>
  </property>
  <property fmtid="{D5CDD505-2E9C-101B-9397-08002B2CF9AE}" pid="9" name="MSIP_Label_c4496a64-e0e3-4038-91bc-493f618853ad_ActionId">
    <vt:lpwstr>1b33b971-3378-41b7-bcce-61834cb7b98f</vt:lpwstr>
  </property>
  <property fmtid="{D5CDD505-2E9C-101B-9397-08002B2CF9AE}" pid="10" name="MSIP_Label_c4496a64-e0e3-4038-91bc-493f618853ad_ContentBits">
    <vt:lpwstr>0</vt:lpwstr>
  </property>
</Properties>
</file>